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4"/>
  </p:sldMasterIdLst>
  <p:notesMasterIdLst>
    <p:notesMasterId r:id="rId11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Lst>
  <p:sldSz cx="9144000" cy="5143500" type="screen16x9"/>
  <p:notesSz cx="6858000" cy="9144000"/>
  <p:embeddedFontLst>
    <p:embeddedFont>
      <p:font typeface="Comic Sans MS" panose="030F0702030302020204" pitchFamily="66" charset="0"/>
      <p:regular r:id="rId111"/>
      <p:bold r:id="rId112"/>
      <p:italic r:id="rId113"/>
      <p:boldItalic r:id="rId114"/>
    </p:embeddedFont>
    <p:embeddedFont>
      <p:font typeface="Lobster" panose="00000500000000000000" pitchFamily="2" charset="0"/>
      <p:regular r:id="rId115"/>
    </p:embeddedFont>
    <p:embeddedFont>
      <p:font typeface="Montserrat" panose="00000500000000000000" pitchFamily="2" charset="0"/>
      <p:regular r:id="rId116"/>
      <p:bold r:id="rId117"/>
      <p:italic r:id="rId118"/>
      <p:boldItalic r:id="rId119"/>
    </p:embeddedFont>
    <p:embeddedFont>
      <p:font typeface="Montserrat Medium" panose="00000600000000000000" pitchFamily="2" charset="0"/>
      <p:regular r:id="rId120"/>
      <p:bold r:id="rId121"/>
      <p:italic r:id="rId122"/>
      <p:boldItalic r:id="rId123"/>
    </p:embeddedFont>
    <p:embeddedFont>
      <p:font typeface="Open Sans" panose="020B0606030504020204" pitchFamily="34" charset="0"/>
      <p:regular r:id="rId124"/>
      <p:bold r:id="rId125"/>
      <p:italic r:id="rId126"/>
      <p:boldItalic r:id="rId127"/>
    </p:embeddedFont>
    <p:embeddedFont>
      <p:font typeface="Pacifico" panose="00000500000000000000" pitchFamily="2" charset="0"/>
      <p:regular r:id="rId128"/>
    </p:embeddedFont>
    <p:embeddedFont>
      <p:font typeface="Roboto Mono" panose="00000009000000000000" pitchFamily="49" charset="0"/>
      <p:regular r:id="rId129"/>
      <p:bold r:id="rId130"/>
      <p:italic r:id="rId131"/>
      <p:boldItalic r:id="rId132"/>
    </p:embeddedFont>
    <p:embeddedFont>
      <p:font typeface="Verdana" panose="020B0604030504040204" pitchFamily="34"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7.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13.fntdata"/><Relationship Id="rId128" Type="http://schemas.openxmlformats.org/officeDocument/2006/relationships/font" Target="fonts/font18.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3.fntdata"/><Relationship Id="rId118" Type="http://schemas.openxmlformats.org/officeDocument/2006/relationships/font" Target="fonts/font8.fntdata"/><Relationship Id="rId134" Type="http://schemas.openxmlformats.org/officeDocument/2006/relationships/font" Target="fonts/font24.fntdata"/><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14.fntdata"/><Relationship Id="rId129" Type="http://schemas.openxmlformats.org/officeDocument/2006/relationships/font" Target="fonts/font19.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20.fntdata"/><Relationship Id="rId135" Type="http://schemas.openxmlformats.org/officeDocument/2006/relationships/font" Target="fonts/font25.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10.fntdata"/><Relationship Id="rId125"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notesMaster" Target="notesMasters/notesMaster1.xml"/><Relationship Id="rId115" Type="http://schemas.openxmlformats.org/officeDocument/2006/relationships/font" Target="fonts/font5.fntdata"/><Relationship Id="rId131" Type="http://schemas.openxmlformats.org/officeDocument/2006/relationships/font" Target="fonts/font21.fntdata"/><Relationship Id="rId136" Type="http://schemas.openxmlformats.org/officeDocument/2006/relationships/font" Target="fonts/font26.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11.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6.fntdata"/><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fntdata"/><Relationship Id="rId132" Type="http://schemas.openxmlformats.org/officeDocument/2006/relationships/font" Target="fonts/font22.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font" Target="fonts/font2.fntdata"/><Relationship Id="rId133"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7fe1664083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g27fe1664083_1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7fe1664083_1_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g27fe1664083_1_5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31eecc58c0c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5" name="Google Shape;1495;g31eecc58c0c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31eecc58c0c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9" name="Google Shape;1509;g31eecc58c0c_0_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31eecc58c0c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1" name="Google Shape;1521;g31eecc58c0c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31eecc58c0c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4" name="Google Shape;1534;g31eecc58c0c_0_1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31eecc58c0c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5" name="Google Shape;1545;g31eecc58c0c_0_1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1ee76e419c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7" name="Google Shape;1557;g31ee76e419c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7fe1664083_1_7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g27fe1664083_1_7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7fe1664083_1_7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g27fe1664083_1_7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fe1664083_1_7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1" name="Google Shape;211;g27fe1664083_1_7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1b9fee54d2_0_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g31b9fee54d2_0_3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1b9fee54d2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g31b9fee54d2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1b9fee54d2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2" name="Google Shape;282;g31b9fee54d2_0_2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7fe1664083_1_7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 name="Google Shape;296;g27fe1664083_1_7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1b9fee54d2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g31b9fee54d2_0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b9fee54d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8" name="Google Shape;328;g31b9fee54d2_0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7fe1664083_1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 name="Google Shape;62;g27fe1664083_1_9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1b9fee54d2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4" name="Google Shape;344;g31b9fee54d2_0_2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1b9fee54d2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g31b9fee54d2_0_2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1b9fee54d2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2" name="Google Shape;372;g31b9fee54d2_0_2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1b9fee54d2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8" name="Google Shape;388;g31b9fee54d2_0_1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1b9fee54d2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4" name="Google Shape;404;g31b9fee54d2_0_1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1b9fee54d2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g31b9fee54d2_0_1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1b9fee54d2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2" name="Google Shape;432;g31b9fee54d2_0_1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1b9fee54d2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6" name="Google Shape;446;g31b9fee54d2_0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1b9fee54d2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2" name="Google Shape;462;g31b9fee54d2_0_3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1b9fee54d2_0_3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9" name="Google Shape;479;g31b9fee54d2_0_3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7fe1664083_1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 name="Google Shape;81;g27fe1664083_1_1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1b9fee54d2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5" name="Google Shape;495;g31b9fee54d2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ff58b57d34f71d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ff58b57d34f71d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ff58b57d34f71d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ff58b57d34f71d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7fe7477dc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7fe7477dc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7fe1664083_1_8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6" name="Google Shape;546;g27fe1664083_1_8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f1d0d5cdc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7" name="Google Shape;557;g2f1d0d5cdc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f1d0d5cdc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0" name="Google Shape;570;g2f1d0d5cdcb_0_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f1d0d5cdcb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1" name="Google Shape;581;g2f1d0d5cdcb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f1d0d5cdcb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2" name="Google Shape;592;g2f1d0d5cdcb_0_1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f1d0d5cdcb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3" name="Google Shape;603;g2f1d0d5cdcb_0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7fe1664083_1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g27fe1664083_1_1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f1d0d5cdcb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4" name="Google Shape;614;g2f1d0d5cdcb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f1d0d5cdcb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6" name="Google Shape;626;g2f1d0d5cdcb_0_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f1d0d5cdcb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6" name="Google Shape;646;g2f1d0d5cdcb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f1d0d5cdcb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7" name="Google Shape;657;g2f1d0d5cdcb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f1d0d5cdcb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8" name="Google Shape;668;g2f1d0d5cdcb_0_1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f1d0d5cdcb_0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2" name="Google Shape;692;g2f1d0d5cdcb_0_2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1edbc69a37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4" name="Google Shape;714;g31edbc69a37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1edbc69a37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5" name="Google Shape;725;g31edbc69a37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31edbc69a37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8" name="Google Shape;738;g31edbc69a37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31edbc69a3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1" name="Google Shape;751;g31edbc69a37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7fe1664083_1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g27fe1664083_1_1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1edbc69a37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5" name="Google Shape;765;g31edbc69a37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1edbc69a37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9" name="Google Shape;779;g31edbc69a37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31edbc69a37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5" name="Google Shape;795;g31edbc69a37_0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1edbc69a37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8" name="Google Shape;808;g31edbc69a37_0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31edbc69a37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0" name="Google Shape;820;g31edbc69a37_0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31edbc69a37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3" name="Google Shape;833;g31edbc69a37_0_1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31edbc69a37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9" name="Google Shape;849;g31edbc69a37_0_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1edbc69a37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3" name="Google Shape;863;g31edbc69a37_0_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1edbc69a37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5" name="Google Shape;875;g31edbc69a37_0_1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1edbc69a37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9" name="Google Shape;889;g31edbc69a37_0_2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7fe1664083_1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g27fe1664083_1_1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1edbc69a37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3" name="Google Shape;903;g31edbc69a37_0_2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1edbc69a37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5" name="Google Shape;915;g31edbc69a37_0_2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31edbc69a37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9" name="Google Shape;929;g31edbc69a37_0_2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31edbc69a37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1" name="Google Shape;941;g31edbc69a37_0_2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31edbc69a37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7" name="Google Shape;957;g31edbc69a37_0_3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31edbc69a37_0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3" name="Google Shape;973;g31edbc69a37_0_2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f1d0d5cdcb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9" name="Google Shape;989;g2f1d0d5cdcb_0_2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7fe1664083_1_1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0" name="Google Shape;1000;g27fe1664083_1_11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1f2cf0a6c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2" name="Google Shape;1012;g31f2cf0a6c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27fe1664083_1_1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2" name="Google Shape;1022;g27fe1664083_1_11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fe1664083_1_5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27fe1664083_1_5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7fe78a5210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6" name="Google Shape;1036;g27fe78a5210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f1e596580c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2f1e596580c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f1e596580c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2f1e596580c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f1e596580c_2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2f1e596580c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7feb35e89b_1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7feb35e89b_1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31ee76e419c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31ee76e419c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31ee76e419c_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31ee76e419c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1ee76e419c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31ee76e419c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31ee76e419c_2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31ee76e419c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31ee76e419c_2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31ee76e419c_2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7feb35e8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7feb35e8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31ee76e419c_2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31ee76e419c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31ee76e419c_2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31ee76e419c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31ee76e419c_2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31ee76e419c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1ee76e419c_2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31ee76e419c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31ee76e419c_2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31ee76e419c_2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31ee76e419c_2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31ee76e419c_2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f1e596580c_2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f1e596580c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7fe8a89e4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27fe8a89e4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1ee76e419c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31ee76e419c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27feb35e89b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27feb35e89b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fe1664083_1_5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g27fe1664083_1_5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31ee76e419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31ee76e419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27fe1664083_1_1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1" name="Google Shape;1341;g27fe1664083_1_14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1ee76e419c_3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2" name="Google Shape;1352;g31ee76e419c_3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31ee76e419c_3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5" name="Google Shape;1365;g31ee76e419c_3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1ee76e419c_3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7" name="Google Shape;1377;g31ee76e419c_3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31ee76e419c_3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9" name="Google Shape;1389;g31ee76e419c_3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31eecc58c0c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1" name="Google Shape;1411;g31eecc58c0c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1eecc58c0c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4" name="Google Shape;1424;g31eecc58c0c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31eecc58c0c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6" name="Google Shape;1456;g31eecc58c0c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31eecc58c0c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1" name="Google Shape;1481;g31eecc58c0c_0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15.png"/><Relationship Id="rId2" Type="http://schemas.openxmlformats.org/officeDocument/2006/relationships/notesSlide" Target="../notesSlides/notesSlide100.xml"/><Relationship Id="rId1" Type="http://schemas.openxmlformats.org/officeDocument/2006/relationships/slideLayout" Target="../slideLayouts/slideLayout11.xml"/><Relationship Id="rId6" Type="http://schemas.openxmlformats.org/officeDocument/2006/relationships/image" Target="../media/image114.png"/><Relationship Id="rId5" Type="http://schemas.openxmlformats.org/officeDocument/2006/relationships/image" Target="../media/image3.pn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1.xml"/><Relationship Id="rId1" Type="http://schemas.openxmlformats.org/officeDocument/2006/relationships/slideLayout" Target="../slideLayouts/slideLayout11.xml"/><Relationship Id="rId6" Type="http://schemas.openxmlformats.org/officeDocument/2006/relationships/image" Target="../media/image116.png"/><Relationship Id="rId5" Type="http://schemas.openxmlformats.org/officeDocument/2006/relationships/image" Target="../media/image3.png"/><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18.png"/><Relationship Id="rId2" Type="http://schemas.openxmlformats.org/officeDocument/2006/relationships/notesSlide" Target="../notesSlides/notesSlide102.xml"/><Relationship Id="rId1" Type="http://schemas.openxmlformats.org/officeDocument/2006/relationships/slideLayout" Target="../slideLayouts/slideLayout11.xml"/><Relationship Id="rId6" Type="http://schemas.openxmlformats.org/officeDocument/2006/relationships/image" Target="../media/image117.png"/><Relationship Id="rId5" Type="http://schemas.openxmlformats.org/officeDocument/2006/relationships/image" Target="../media/image3.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8" Type="http://schemas.openxmlformats.org/officeDocument/2006/relationships/hyperlink" Target="https://www.sciencedirect.com/science/article/pii/S0167865522001556" TargetMode="External"/><Relationship Id="rId3" Type="http://schemas.openxmlformats.org/officeDocument/2006/relationships/image" Target="../media/image1.jpg"/><Relationship Id="rId7" Type="http://schemas.openxmlformats.org/officeDocument/2006/relationships/hyperlink" Target="https://link.springer.com/article/10.1007/s11263-022-01632-w" TargetMode="External"/><Relationship Id="rId2" Type="http://schemas.openxmlformats.org/officeDocument/2006/relationships/notesSlide" Target="../notesSlides/notesSlide103.xml"/><Relationship Id="rId1" Type="http://schemas.openxmlformats.org/officeDocument/2006/relationships/slideLayout" Target="../slideLayouts/slideLayout11.xml"/><Relationship Id="rId6" Type="http://schemas.openxmlformats.org/officeDocument/2006/relationships/hyperlink" Target="https://ieeexplore.ieee.org/document/9409428" TargetMode="External"/><Relationship Id="rId5" Type="http://schemas.openxmlformats.org/officeDocument/2006/relationships/image" Target="../media/image3.png"/><Relationship Id="rId10" Type="http://schemas.openxmlformats.org/officeDocument/2006/relationships/hyperlink" Target="https://ieeexplore.ieee.org/document/10203456" TargetMode="External"/><Relationship Id="rId4" Type="http://schemas.openxmlformats.org/officeDocument/2006/relationships/image" Target="../media/image2.png"/><Relationship Id="rId9" Type="http://schemas.openxmlformats.org/officeDocument/2006/relationships/hyperlink" Target="https://link.springer.com/article/10.1007/s41040-023-00156-2"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jp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jp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data.ncl.ac.uk/articles/dataset/Human_Body_Shape_Classification_Dataset/19307300?file=34292915"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image" Target="../media/image59.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1.xml"/><Relationship Id="rId5" Type="http://schemas.openxmlformats.org/officeDocument/2006/relationships/image" Target="../media/image72.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76.jp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11.xml"/><Relationship Id="rId5" Type="http://schemas.openxmlformats.org/officeDocument/2006/relationships/image" Target="../media/image5.jp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1.xml"/><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11.xml"/><Relationship Id="rId6" Type="http://schemas.openxmlformats.org/officeDocument/2006/relationships/image" Target="../media/image85.png"/><Relationship Id="rId5" Type="http://schemas.openxmlformats.org/officeDocument/2006/relationships/image" Target="../media/image2.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87.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g"/><Relationship Id="rId7"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6.xml"/><Relationship Id="rId1" Type="http://schemas.openxmlformats.org/officeDocument/2006/relationships/slideLayout" Target="../slideLayouts/slideLayout1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7.xml"/><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9.xml"/><Relationship Id="rId1" Type="http://schemas.openxmlformats.org/officeDocument/2006/relationships/slideLayout" Target="../slideLayouts/slideLayout11.xml"/><Relationship Id="rId5" Type="http://schemas.openxmlformats.org/officeDocument/2006/relationships/image" Target="../media/image9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g"/><Relationship Id="rId7"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1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4.xml"/><Relationship Id="rId1" Type="http://schemas.openxmlformats.org/officeDocument/2006/relationships/slideLayout" Target="../slideLayouts/slideLayout11.xml"/><Relationship Id="rId5" Type="http://schemas.openxmlformats.org/officeDocument/2006/relationships/image" Target="../media/image105.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86.jpg"/><Relationship Id="rId7" Type="http://schemas.openxmlformats.org/officeDocument/2006/relationships/image" Target="../media/image108.png"/><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2.png"/><Relationship Id="rId9" Type="http://schemas.openxmlformats.org/officeDocument/2006/relationships/image" Target="../media/image110.png"/></Relationships>
</file>

<file path=ppt/slides/_rels/slide8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8" Type="http://schemas.openxmlformats.org/officeDocument/2006/relationships/hyperlink" Target="https://www.mdpi.com/2079-3197/9/5/54" TargetMode="External"/><Relationship Id="rId3" Type="http://schemas.openxmlformats.org/officeDocument/2006/relationships/image" Target="../media/image86.jpg"/><Relationship Id="rId7" Type="http://schemas.openxmlformats.org/officeDocument/2006/relationships/hyperlink" Target="https://scholar.google.com/scholar?hl=en&amp;as_sdt=0%2C5&amp;q=Hair+modeling+and+simulation+based+on+a+single-view+picture&amp;btnG=" TargetMode="External"/><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hyperlink" Target="https://www.google.com/search?q=The+Influence+of+Facial+Shape+on+Hair+Styling&amp;sca_esv=6efbeb0f0e2294b8&amp;rlz=1C1ONGR_enLK1072LK1073&amp;sxsrf=ADLYWIIcUPFiYLtAaytamnFvuprgVRDXBQ%3A1723433929392&amp;ei=yYO5ZorNF-O84-EP-JmjgAE&amp;ved=0ahUKEwjK1Z7Zw-6HAxVj3jgGHfjMCBAQ4dUDCA8&amp;uact=5&amp;oq=The+Influence+of+Facial+Shape+on+Hair+Styling&amp;gs_lp=Egxnd3Mtd2l6LXNlcnAiLVRoZSBJbmZsdWVuY2Ugb2YgRmFjaWFsIFNoYXBlIG9uIEhhaXIgU3R5bGluZzIFECEYoAEyBRAhGKABSNYYUK8OWK8OcAF4AJABAJgB8AGgAfABqgEDMi0xuAEDyAEA-AEB-AECmAICoAKeAqgCE8ICBxAjGCcY6gLCAhQQABiABBiRAhi0AhiKBRjqAtgBAcICFhAuGAMYtAIY5QIY6gIYjAMYjwHYAQLCAhYQABgDGLQCGOUCGOoCGIwDGI8B2AECmAMWugYGCAEQARgBugYGCAIQARgLkgcFMS4wLjGgB9QC&amp;sclient=gws-wiz-serp" TargetMode="External"/><Relationship Id="rId11" Type="http://schemas.openxmlformats.org/officeDocument/2006/relationships/image" Target="../media/image2.png"/><Relationship Id="rId5" Type="http://schemas.openxmlformats.org/officeDocument/2006/relationships/hyperlink" Target="https://www.google.com/search?q=Hairstyles+as+Cultural+Indicators%3A+A+Study+of+Male+Hairstyles+among+African-American+Youth%2C&amp;sca_esv=6efbeb0f0e2294b8&amp;rlz=1C1ONGR_enLK1072LK1073&amp;sxsrf=ADLYWIKjUDTjso8I_LEZmrWlNwUWEj2qgg%3A1723433836848&amp;ei=bIO5Zuy1M-GZ4-EP_ITSCA&amp;ved=0ahUKEwjsm46tw-6HAxXhzDgGHXyCFAEQ4dUDCA8&amp;uact=5&amp;oq=Hairstyles+as+Cultural+Indicators%3A+A+Study+of+Male+Hairstyles+among+African-American+Youth%2C&amp;gs_lp=Egxnd3Mtd2l6LXNlcnAiW0hhaXJzdHlsZXMgYXMgQ3VsdHVyYWwgSW5kaWNhdG9yczogQSBTdHVkeSBvZiBNYWxlIEhhaXJzdHlsZXMgYW1vbmcgQWZyaWNhbi1BbWVyaWNhbiBZb3V0aCxIAFAAWABwAHgAkAEAmAEAoAEAqgEAuAEDyAEA-AEC-AEBmAIAoAIAmAMAkgcAoAcA&amp;sclient=gws-wiz-serp" TargetMode="External"/><Relationship Id="rId10" Type="http://schemas.openxmlformats.org/officeDocument/2006/relationships/hyperlink" Target="https://www.researchgate.net/publication/348404026_Hairstyle_Recommendation_Based_on_Face_Shape_Using_Image_Processing" TargetMode="External"/><Relationship Id="rId4" Type="http://schemas.openxmlformats.org/officeDocument/2006/relationships/hyperlink" Target="https://www.pbs.org/race/000_About/002_04-background-01-07.htm" TargetMode="External"/><Relationship Id="rId9" Type="http://schemas.openxmlformats.org/officeDocument/2006/relationships/hyperlink" Target="https://www.researchgate.net/publication/328775300_A_Hybrid_Approach_to_Building_Face_Shape_Classifier_for_Hairstyle_Recommender_Syst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90.xml"/><Relationship Id="rId1" Type="http://schemas.openxmlformats.org/officeDocument/2006/relationships/slideLayout" Target="../slideLayouts/slideLayout11.xml"/><Relationship Id="rId5" Type="http://schemas.openxmlformats.org/officeDocument/2006/relationships/image" Target="../media/image7.jpg"/><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6.xml"/><Relationship Id="rId1" Type="http://schemas.openxmlformats.org/officeDocument/2006/relationships/slideLayout" Target="../slideLayouts/slideLayout11.xml"/><Relationship Id="rId6" Type="http://schemas.openxmlformats.org/officeDocument/2006/relationships/image" Target="../media/image111.jpg"/><Relationship Id="rId5" Type="http://schemas.openxmlformats.org/officeDocument/2006/relationships/image" Target="../media/image3.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13.png"/><Relationship Id="rId2" Type="http://schemas.openxmlformats.org/officeDocument/2006/relationships/notesSlide" Target="../notesSlides/notesSlide99.xml"/><Relationship Id="rId1" Type="http://schemas.openxmlformats.org/officeDocument/2006/relationships/slideLayout" Target="../slideLayouts/slideLayout11.xml"/><Relationship Id="rId6" Type="http://schemas.openxmlformats.org/officeDocument/2006/relationships/image" Target="../media/image112.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4">
            <a:alphaModFix amt="80000"/>
          </a:blip>
          <a:srcRect r="52090"/>
          <a:stretch/>
        </p:blipFill>
        <p:spPr>
          <a:xfrm>
            <a:off x="0" y="4702950"/>
            <a:ext cx="1955027" cy="440555"/>
          </a:xfrm>
          <a:prstGeom prst="rect">
            <a:avLst/>
          </a:prstGeom>
          <a:noFill/>
          <a:ln>
            <a:noFill/>
          </a:ln>
        </p:spPr>
      </p:pic>
      <p:sp>
        <p:nvSpPr>
          <p:cNvPr id="55" name="Google Shape;55;p13"/>
          <p:cNvSpPr txBox="1"/>
          <p:nvPr/>
        </p:nvSpPr>
        <p:spPr>
          <a:xfrm>
            <a:off x="407875" y="263225"/>
            <a:ext cx="5466000" cy="22356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Clr>
                <a:srgbClr val="000000"/>
              </a:buClr>
              <a:buSzPts val="3500"/>
              <a:buFont typeface="Arial"/>
              <a:buNone/>
            </a:pPr>
            <a:r>
              <a:rPr lang="en-GB" sz="3500" b="1">
                <a:solidFill>
                  <a:srgbClr val="192954"/>
                </a:solidFill>
              </a:rPr>
              <a:t>Machine learning based visual style advisor for personalized fashion and beauty recommendations</a:t>
            </a:r>
            <a:endParaRPr sz="700" b="1" i="0" u="none" strike="noStrike" cap="none">
              <a:solidFill>
                <a:srgbClr val="000000"/>
              </a:solidFill>
            </a:endParaRPr>
          </a:p>
        </p:txBody>
      </p:sp>
      <p:sp>
        <p:nvSpPr>
          <p:cNvPr id="56" name="Google Shape;56;p13"/>
          <p:cNvSpPr txBox="1"/>
          <p:nvPr/>
        </p:nvSpPr>
        <p:spPr>
          <a:xfrm>
            <a:off x="407875" y="4320250"/>
            <a:ext cx="29340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000"/>
              <a:buFont typeface="Arial"/>
              <a:buNone/>
            </a:pPr>
            <a:r>
              <a:rPr lang="en-GB" sz="1600" i="0" u="none" strike="noStrike" cap="none">
                <a:solidFill>
                  <a:srgbClr val="192954"/>
                </a:solidFill>
                <a:latin typeface="Montserrat"/>
                <a:ea typeface="Montserrat"/>
                <a:cs typeface="Montserrat"/>
                <a:sym typeface="Montserrat"/>
              </a:rPr>
              <a:t>Pro</a:t>
            </a:r>
            <a:r>
              <a:rPr lang="en-GB" sz="1600">
                <a:solidFill>
                  <a:srgbClr val="192954"/>
                </a:solidFill>
                <a:latin typeface="Montserrat"/>
                <a:ea typeface="Montserrat"/>
                <a:cs typeface="Montserrat"/>
                <a:sym typeface="Montserrat"/>
              </a:rPr>
              <a:t>gress</a:t>
            </a:r>
            <a:r>
              <a:rPr lang="en-GB" sz="1600" i="0" u="none" strike="noStrike" cap="none">
                <a:solidFill>
                  <a:srgbClr val="192954"/>
                </a:solidFill>
                <a:latin typeface="Montserrat"/>
                <a:ea typeface="Montserrat"/>
                <a:cs typeface="Montserrat"/>
                <a:sym typeface="Montserrat"/>
              </a:rPr>
              <a:t> Presentation 1</a:t>
            </a:r>
            <a:endParaRPr sz="1600" i="0" u="none" strike="noStrike" cap="none">
              <a:solidFill>
                <a:srgbClr val="000000"/>
              </a:solidFill>
              <a:latin typeface="Montserrat"/>
              <a:ea typeface="Montserrat"/>
              <a:cs typeface="Montserrat"/>
              <a:sym typeface="Montserrat"/>
            </a:endParaRPr>
          </a:p>
        </p:txBody>
      </p:sp>
      <p:sp>
        <p:nvSpPr>
          <p:cNvPr id="57" name="Google Shape;57;p13"/>
          <p:cNvSpPr txBox="1"/>
          <p:nvPr/>
        </p:nvSpPr>
        <p:spPr>
          <a:xfrm>
            <a:off x="6008036" y="3463514"/>
            <a:ext cx="2428200" cy="507900"/>
          </a:xfrm>
          <a:prstGeom prst="rect">
            <a:avLst/>
          </a:prstGeom>
          <a:noFill/>
          <a:ln>
            <a:noFill/>
          </a:ln>
        </p:spPr>
        <p:txBody>
          <a:bodyPr spcFirstLastPara="1" wrap="square" lIns="0" tIns="0" rIns="0" bIns="0" anchor="t" anchorCtr="0">
            <a:spAutoFit/>
          </a:bodyPr>
          <a:lstStyle/>
          <a:p>
            <a:pPr marL="0" marR="0" lvl="0" indent="0" algn="ctr" rtl="0">
              <a:lnSpc>
                <a:spcPct val="104985"/>
              </a:lnSpc>
              <a:spcBef>
                <a:spcPts val="0"/>
              </a:spcBef>
              <a:spcAft>
                <a:spcPts val="0"/>
              </a:spcAft>
              <a:buClr>
                <a:srgbClr val="000000"/>
              </a:buClr>
              <a:buSzPts val="3500"/>
              <a:buFont typeface="Arial"/>
              <a:buNone/>
            </a:pPr>
            <a:r>
              <a:rPr lang="en-GB" sz="3300">
                <a:solidFill>
                  <a:schemeClr val="dk1"/>
                </a:solidFill>
              </a:rPr>
              <a:t>24-25J-155</a:t>
            </a:r>
            <a:endParaRPr sz="500" b="0" i="0" u="none" strike="noStrike" cap="none">
              <a:solidFill>
                <a:schemeClr val="dk1"/>
              </a:solidFill>
              <a:latin typeface="Arial"/>
              <a:ea typeface="Arial"/>
              <a:cs typeface="Arial"/>
              <a:sym typeface="Arial"/>
            </a:endParaRPr>
          </a:p>
        </p:txBody>
      </p:sp>
      <p:sp>
        <p:nvSpPr>
          <p:cNvPr id="58" name="Google Shape;58;p13"/>
          <p:cNvSpPr txBox="1"/>
          <p:nvPr/>
        </p:nvSpPr>
        <p:spPr>
          <a:xfrm>
            <a:off x="7443465" y="48677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chemeClr val="dk1"/>
                </a:solidFill>
              </a:rPr>
              <a:t>2/12/2024</a:t>
            </a:r>
            <a:endParaRPr sz="700" b="0" i="0" u="none" strike="noStrike" cap="none">
              <a:solidFill>
                <a:schemeClr val="dk1"/>
              </a:solidFill>
              <a:latin typeface="Arial"/>
              <a:ea typeface="Arial"/>
              <a:cs typeface="Arial"/>
              <a:sym typeface="Arial"/>
            </a:endParaRPr>
          </a:p>
        </p:txBody>
      </p:sp>
      <p:sp>
        <p:nvSpPr>
          <p:cNvPr id="59" name="Google Shape;5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2"/>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70" name="Google Shape;170;p22"/>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71" name="Google Shape;171;p22"/>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72" name="Google Shape;172;p22"/>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73" name="Google Shape;173;p22"/>
          <p:cNvSpPr/>
          <p:nvPr/>
        </p:nvSpPr>
        <p:spPr>
          <a:xfrm>
            <a:off x="281350" y="1561300"/>
            <a:ext cx="3146100" cy="1095300"/>
          </a:xfrm>
          <a:prstGeom prst="homePlate">
            <a:avLst>
              <a:gd name="adj" fmla="val 50000"/>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74" name="Google Shape;174;p22"/>
          <p:cNvSpPr txBox="1"/>
          <p:nvPr/>
        </p:nvSpPr>
        <p:spPr>
          <a:xfrm>
            <a:off x="453125" y="1777050"/>
            <a:ext cx="3146100" cy="7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lt1"/>
                </a:solidFill>
                <a:latin typeface="Calibri"/>
                <a:ea typeface="Calibri"/>
                <a:cs typeface="Calibri"/>
                <a:sym typeface="Calibri"/>
              </a:rPr>
              <a:t>Research Problem</a:t>
            </a:r>
            <a:endParaRPr sz="2400" b="1">
              <a:solidFill>
                <a:schemeClr val="lt1"/>
              </a:solidFill>
              <a:latin typeface="Calibri"/>
              <a:ea typeface="Calibri"/>
              <a:cs typeface="Calibri"/>
              <a:sym typeface="Calibri"/>
            </a:endParaRPr>
          </a:p>
        </p:txBody>
      </p:sp>
      <p:sp>
        <p:nvSpPr>
          <p:cNvPr id="175" name="Google Shape;175;p22"/>
          <p:cNvSpPr txBox="1"/>
          <p:nvPr/>
        </p:nvSpPr>
        <p:spPr>
          <a:xfrm>
            <a:off x="3599225" y="1358250"/>
            <a:ext cx="5100600" cy="12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latin typeface="Calibri"/>
                <a:ea typeface="Calibri"/>
                <a:cs typeface="Calibri"/>
                <a:sym typeface="Calibri"/>
              </a:rPr>
              <a:t>How can deep learning techniques be leveraged to develop a personalized hair color recommendation system that accurately integrates individual features such as skin tone, eye color, natural hair color, and lifestyle preferences, while offering interactive visualization tools for enhanced user engagement and satisfaction?</a:t>
            </a:r>
            <a:endParaRPr sz="1600">
              <a:solidFill>
                <a:schemeClr val="dk1"/>
              </a:solidFill>
              <a:latin typeface="Calibri"/>
              <a:ea typeface="Calibri"/>
              <a:cs typeface="Calibri"/>
              <a:sym typeface="Calibri"/>
            </a:endParaRPr>
          </a:p>
        </p:txBody>
      </p:sp>
      <p:sp>
        <p:nvSpPr>
          <p:cNvPr id="176" name="Google Shape;17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6"/>
        <p:cNvGrpSpPr/>
        <p:nvPr/>
      </p:nvGrpSpPr>
      <p:grpSpPr>
        <a:xfrm>
          <a:off x="0" y="0"/>
          <a:ext cx="0" cy="0"/>
          <a:chOff x="0" y="0"/>
          <a:chExt cx="0" cy="0"/>
        </a:xfrm>
      </p:grpSpPr>
      <p:pic>
        <p:nvPicPr>
          <p:cNvPr id="1497" name="Google Shape;1497;p112"/>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498" name="Google Shape;1498;p112"/>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499" name="Google Shape;1499;p112"/>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500" name="Google Shape;1500;p112"/>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501" name="Google Shape;1501;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100</a:t>
            </a:fld>
            <a:endParaRPr/>
          </a:p>
        </p:txBody>
      </p:sp>
      <p:sp>
        <p:nvSpPr>
          <p:cNvPr id="1502" name="Google Shape;1502;p112"/>
          <p:cNvSpPr txBox="1"/>
          <p:nvPr/>
        </p:nvSpPr>
        <p:spPr>
          <a:xfrm>
            <a:off x="2196150" y="141250"/>
            <a:ext cx="47517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900" b="1">
                <a:solidFill>
                  <a:schemeClr val="dk1"/>
                </a:solidFill>
              </a:rPr>
              <a:t>Completion of the project</a:t>
            </a:r>
            <a:endParaRPr sz="3000" b="1">
              <a:solidFill>
                <a:schemeClr val="dk1"/>
              </a:solidFill>
            </a:endParaRPr>
          </a:p>
        </p:txBody>
      </p:sp>
      <p:sp>
        <p:nvSpPr>
          <p:cNvPr id="1503" name="Google Shape;1503;p112"/>
          <p:cNvSpPr txBox="1"/>
          <p:nvPr/>
        </p:nvSpPr>
        <p:spPr>
          <a:xfrm>
            <a:off x="173250" y="794125"/>
            <a:ext cx="2408100" cy="7191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GB" sz="1700">
                <a:solidFill>
                  <a:schemeClr val="dk1"/>
                </a:solidFill>
              </a:rPr>
              <a:t>Data Collection</a:t>
            </a:r>
            <a:endParaRPr sz="1700">
              <a:solidFill>
                <a:schemeClr val="dk1"/>
              </a:solidFill>
            </a:endParaRPr>
          </a:p>
        </p:txBody>
      </p:sp>
      <p:pic>
        <p:nvPicPr>
          <p:cNvPr id="1504" name="Google Shape;1504;p112"/>
          <p:cNvPicPr preferRelativeResize="0"/>
          <p:nvPr/>
        </p:nvPicPr>
        <p:blipFill rotWithShape="1">
          <a:blip r:embed="rId6">
            <a:alphaModFix/>
          </a:blip>
          <a:srcRect t="7456" r="7834" b="8664"/>
          <a:stretch/>
        </p:blipFill>
        <p:spPr>
          <a:xfrm>
            <a:off x="336450" y="1350600"/>
            <a:ext cx="4535227" cy="2594875"/>
          </a:xfrm>
          <a:prstGeom prst="rect">
            <a:avLst/>
          </a:prstGeom>
          <a:noFill/>
          <a:ln>
            <a:noFill/>
          </a:ln>
        </p:spPr>
      </p:pic>
      <p:pic>
        <p:nvPicPr>
          <p:cNvPr id="1505" name="Google Shape;1505;p112"/>
          <p:cNvPicPr preferRelativeResize="0"/>
          <p:nvPr/>
        </p:nvPicPr>
        <p:blipFill rotWithShape="1">
          <a:blip r:embed="rId7">
            <a:alphaModFix/>
          </a:blip>
          <a:srcRect l="3984" t="7944" b="7172"/>
          <a:stretch/>
        </p:blipFill>
        <p:spPr>
          <a:xfrm>
            <a:off x="3517825" y="2436150"/>
            <a:ext cx="4173874" cy="2266801"/>
          </a:xfrm>
          <a:prstGeom prst="rect">
            <a:avLst/>
          </a:prstGeom>
          <a:noFill/>
          <a:ln>
            <a:noFill/>
          </a:ln>
        </p:spPr>
      </p:pic>
      <p:sp>
        <p:nvSpPr>
          <p:cNvPr id="1506" name="Google Shape;1506;p112"/>
          <p:cNvSpPr txBox="1"/>
          <p:nvPr/>
        </p:nvSpPr>
        <p:spPr>
          <a:xfrm>
            <a:off x="2111704" y="483698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0"/>
        <p:cNvGrpSpPr/>
        <p:nvPr/>
      </p:nvGrpSpPr>
      <p:grpSpPr>
        <a:xfrm>
          <a:off x="0" y="0"/>
          <a:ext cx="0" cy="0"/>
          <a:chOff x="0" y="0"/>
          <a:chExt cx="0" cy="0"/>
        </a:xfrm>
      </p:grpSpPr>
      <p:pic>
        <p:nvPicPr>
          <p:cNvPr id="1511" name="Google Shape;1511;p113"/>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512" name="Google Shape;1512;p113"/>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513" name="Google Shape;1513;p113"/>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514" name="Google Shape;1514;p113"/>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515" name="Google Shape;1515;p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101</a:t>
            </a:fld>
            <a:endParaRPr/>
          </a:p>
        </p:txBody>
      </p:sp>
      <p:sp>
        <p:nvSpPr>
          <p:cNvPr id="1516" name="Google Shape;1516;p113"/>
          <p:cNvSpPr txBox="1"/>
          <p:nvPr/>
        </p:nvSpPr>
        <p:spPr>
          <a:xfrm>
            <a:off x="328975" y="0"/>
            <a:ext cx="2408100" cy="7191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GB" sz="1700">
                <a:solidFill>
                  <a:schemeClr val="dk1"/>
                </a:solidFill>
              </a:rPr>
              <a:t>Model Training</a:t>
            </a:r>
            <a:endParaRPr sz="1700">
              <a:solidFill>
                <a:schemeClr val="dk1"/>
              </a:solidFill>
            </a:endParaRPr>
          </a:p>
        </p:txBody>
      </p:sp>
      <p:pic>
        <p:nvPicPr>
          <p:cNvPr id="1517" name="Google Shape;1517;p113"/>
          <p:cNvPicPr preferRelativeResize="0"/>
          <p:nvPr/>
        </p:nvPicPr>
        <p:blipFill rotWithShape="1">
          <a:blip r:embed="rId6">
            <a:alphaModFix/>
          </a:blip>
          <a:srcRect l="18275" t="20316" r="8507" b="6100"/>
          <a:stretch/>
        </p:blipFill>
        <p:spPr>
          <a:xfrm>
            <a:off x="644275" y="571500"/>
            <a:ext cx="6563976" cy="3210675"/>
          </a:xfrm>
          <a:prstGeom prst="rect">
            <a:avLst/>
          </a:prstGeom>
          <a:noFill/>
          <a:ln>
            <a:noFill/>
          </a:ln>
        </p:spPr>
      </p:pic>
      <p:sp>
        <p:nvSpPr>
          <p:cNvPr id="1518" name="Google Shape;1518;p113"/>
          <p:cNvSpPr txBox="1"/>
          <p:nvPr/>
        </p:nvSpPr>
        <p:spPr>
          <a:xfrm>
            <a:off x="2040341" y="483698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2"/>
        <p:cNvGrpSpPr/>
        <p:nvPr/>
      </p:nvGrpSpPr>
      <p:grpSpPr>
        <a:xfrm>
          <a:off x="0" y="0"/>
          <a:ext cx="0" cy="0"/>
          <a:chOff x="0" y="0"/>
          <a:chExt cx="0" cy="0"/>
        </a:xfrm>
      </p:grpSpPr>
      <p:pic>
        <p:nvPicPr>
          <p:cNvPr id="1523" name="Google Shape;1523;p114"/>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524" name="Google Shape;1524;p114"/>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525" name="Google Shape;1525;p114"/>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526" name="Google Shape;1526;p114"/>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527" name="Google Shape;1527;p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102</a:t>
            </a:fld>
            <a:endParaRPr/>
          </a:p>
        </p:txBody>
      </p:sp>
      <p:sp>
        <p:nvSpPr>
          <p:cNvPr id="1528" name="Google Shape;1528;p114"/>
          <p:cNvSpPr txBox="1"/>
          <p:nvPr/>
        </p:nvSpPr>
        <p:spPr>
          <a:xfrm>
            <a:off x="328975" y="0"/>
            <a:ext cx="5313300" cy="7191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GB" sz="1700">
                <a:solidFill>
                  <a:schemeClr val="dk1"/>
                </a:solidFill>
              </a:rPr>
              <a:t>Testing code and Display results</a:t>
            </a:r>
            <a:endParaRPr sz="1700">
              <a:solidFill>
                <a:schemeClr val="dk1"/>
              </a:solidFill>
            </a:endParaRPr>
          </a:p>
        </p:txBody>
      </p:sp>
      <p:pic>
        <p:nvPicPr>
          <p:cNvPr id="1529" name="Google Shape;1529;p114"/>
          <p:cNvPicPr preferRelativeResize="0"/>
          <p:nvPr/>
        </p:nvPicPr>
        <p:blipFill rotWithShape="1">
          <a:blip r:embed="rId6">
            <a:alphaModFix/>
          </a:blip>
          <a:srcRect l="21073" t="19216" r="31365" b="6273"/>
          <a:stretch/>
        </p:blipFill>
        <p:spPr>
          <a:xfrm>
            <a:off x="5421800" y="1570225"/>
            <a:ext cx="3201677" cy="2241875"/>
          </a:xfrm>
          <a:prstGeom prst="rect">
            <a:avLst/>
          </a:prstGeom>
          <a:noFill/>
          <a:ln>
            <a:noFill/>
          </a:ln>
        </p:spPr>
      </p:pic>
      <p:pic>
        <p:nvPicPr>
          <p:cNvPr id="1530" name="Google Shape;1530;p114"/>
          <p:cNvPicPr preferRelativeResize="0"/>
          <p:nvPr/>
        </p:nvPicPr>
        <p:blipFill rotWithShape="1">
          <a:blip r:embed="rId7">
            <a:alphaModFix/>
          </a:blip>
          <a:srcRect l="22154" t="20411" r="10177" b="6403"/>
          <a:stretch/>
        </p:blipFill>
        <p:spPr>
          <a:xfrm>
            <a:off x="162925" y="783400"/>
            <a:ext cx="5061902" cy="3274900"/>
          </a:xfrm>
          <a:prstGeom prst="rect">
            <a:avLst/>
          </a:prstGeom>
          <a:noFill/>
          <a:ln>
            <a:noFill/>
          </a:ln>
        </p:spPr>
      </p:pic>
      <p:sp>
        <p:nvSpPr>
          <p:cNvPr id="1531" name="Google Shape;1531;p114"/>
          <p:cNvSpPr txBox="1"/>
          <p:nvPr/>
        </p:nvSpPr>
        <p:spPr>
          <a:xfrm>
            <a:off x="2040341" y="4828509"/>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5"/>
        <p:cNvGrpSpPr/>
        <p:nvPr/>
      </p:nvGrpSpPr>
      <p:grpSpPr>
        <a:xfrm>
          <a:off x="0" y="0"/>
          <a:ext cx="0" cy="0"/>
          <a:chOff x="0" y="0"/>
          <a:chExt cx="0" cy="0"/>
        </a:xfrm>
      </p:grpSpPr>
      <p:pic>
        <p:nvPicPr>
          <p:cNvPr id="1536" name="Google Shape;1536;p115"/>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537" name="Google Shape;1537;p115"/>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538" name="Google Shape;1538;p115"/>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539" name="Google Shape;1539;p115"/>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540" name="Google Shape;1540;p1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103</a:t>
            </a:fld>
            <a:endParaRPr/>
          </a:p>
        </p:txBody>
      </p:sp>
      <p:sp>
        <p:nvSpPr>
          <p:cNvPr id="1541" name="Google Shape;1541;p115"/>
          <p:cNvSpPr txBox="1"/>
          <p:nvPr/>
        </p:nvSpPr>
        <p:spPr>
          <a:xfrm>
            <a:off x="259000" y="79200"/>
            <a:ext cx="44415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100" b="1">
                <a:solidFill>
                  <a:schemeClr val="dk1"/>
                </a:solidFill>
              </a:rPr>
              <a:t>References</a:t>
            </a:r>
            <a:endParaRPr sz="3100" b="1">
              <a:solidFill>
                <a:schemeClr val="dk1"/>
              </a:solidFill>
            </a:endParaRPr>
          </a:p>
        </p:txBody>
      </p:sp>
      <p:sp>
        <p:nvSpPr>
          <p:cNvPr id="1542" name="Google Shape;1542;p115"/>
          <p:cNvSpPr txBox="1"/>
          <p:nvPr/>
        </p:nvSpPr>
        <p:spPr>
          <a:xfrm>
            <a:off x="612150" y="849775"/>
            <a:ext cx="7093500" cy="719100"/>
          </a:xfrm>
          <a:prstGeom prst="rect">
            <a:avLst/>
          </a:prstGeom>
          <a:noFill/>
          <a:ln>
            <a:noFill/>
          </a:ln>
        </p:spPr>
        <p:txBody>
          <a:bodyPr spcFirstLastPara="1" wrap="square" lIns="91425" tIns="91425" rIns="91425" bIns="91425" anchor="t" anchorCtr="0">
            <a:noAutofit/>
          </a:bodyPr>
          <a:lstStyle/>
          <a:p>
            <a:pPr marL="457200" marR="774700" lvl="0" indent="-304800" algn="l" rtl="0">
              <a:lnSpc>
                <a:spcPct val="107000"/>
              </a:lnSpc>
              <a:spcBef>
                <a:spcPts val="0"/>
              </a:spcBef>
              <a:spcAft>
                <a:spcPts val="0"/>
              </a:spcAft>
              <a:buClr>
                <a:schemeClr val="dk1"/>
              </a:buClr>
              <a:buSzPts val="1200"/>
              <a:buAutoNum type="arabicPeriod"/>
            </a:pPr>
            <a:r>
              <a:rPr lang="en-GB" sz="1200">
                <a:solidFill>
                  <a:schemeClr val="dk1"/>
                </a:solidFill>
              </a:rPr>
              <a:t>Silva, A., Montazzoli, F., &amp; Lima, M. (2022). </a:t>
            </a:r>
            <a:r>
              <a:rPr lang="en-GB" sz="1200" i="1">
                <a:solidFill>
                  <a:schemeClr val="dk1"/>
                </a:solidFill>
              </a:rPr>
              <a:t>Skin Color Classification Using Convolutional Neural Networks</a:t>
            </a:r>
            <a:r>
              <a:rPr lang="en-GB" sz="1200">
                <a:solidFill>
                  <a:schemeClr val="dk1"/>
                </a:solidFill>
              </a:rPr>
              <a:t>. IEEE Transactions on Image Processing. Available at:</a:t>
            </a:r>
            <a:r>
              <a:rPr lang="en-GB" sz="1200">
                <a:solidFill>
                  <a:schemeClr val="dk1"/>
                </a:solidFill>
                <a:uFill>
                  <a:noFill/>
                </a:uFill>
                <a:hlinkClick r:id="rId6">
                  <a:extLst>
                    <a:ext uri="{A12FA001-AC4F-418D-AE19-62706E023703}">
                      <ahyp:hlinkClr xmlns:ahyp="http://schemas.microsoft.com/office/drawing/2018/hyperlinkcolor" val="tx"/>
                    </a:ext>
                  </a:extLst>
                </a:hlinkClick>
              </a:rPr>
              <a:t> </a:t>
            </a:r>
            <a:r>
              <a:rPr lang="en-GB" sz="1200" u="sng">
                <a:solidFill>
                  <a:schemeClr val="hlink"/>
                </a:solidFill>
                <a:hlinkClick r:id="rId6"/>
              </a:rPr>
              <a:t>https://ieeexplore.ieee.org/document/9409428</a:t>
            </a:r>
            <a:endParaRPr sz="1200" u="sng">
              <a:solidFill>
                <a:schemeClr val="hlink"/>
              </a:solidFill>
            </a:endParaRPr>
          </a:p>
          <a:p>
            <a:pPr marL="457200" marR="774700" lvl="0" indent="-304800" algn="l" rtl="0">
              <a:lnSpc>
                <a:spcPct val="107000"/>
              </a:lnSpc>
              <a:spcBef>
                <a:spcPts val="0"/>
              </a:spcBef>
              <a:spcAft>
                <a:spcPts val="0"/>
              </a:spcAft>
              <a:buClr>
                <a:schemeClr val="dk1"/>
              </a:buClr>
              <a:buSzPts val="1200"/>
              <a:buAutoNum type="arabicPeriod"/>
            </a:pPr>
            <a:r>
              <a:rPr lang="en-GB" sz="1200">
                <a:solidFill>
                  <a:schemeClr val="dk1"/>
                </a:solidFill>
              </a:rPr>
              <a:t>Thomas, T. J., &amp; Lee, S. (2023). </a:t>
            </a:r>
            <a:r>
              <a:rPr lang="en-GB" sz="1200" i="1">
                <a:solidFill>
                  <a:schemeClr val="dk1"/>
                </a:solidFill>
              </a:rPr>
              <a:t>Deep Learning-Based Skin Tone Classification for Personalized Beauty Applications</a:t>
            </a:r>
            <a:r>
              <a:rPr lang="en-GB" sz="1200">
                <a:solidFill>
                  <a:schemeClr val="dk1"/>
                </a:solidFill>
              </a:rPr>
              <a:t>. International Journal of Computer Vision. Available at:</a:t>
            </a:r>
            <a:r>
              <a:rPr lang="en-GB" sz="1200">
                <a:solidFill>
                  <a:schemeClr val="dk1"/>
                </a:solidFill>
                <a:uFill>
                  <a:noFill/>
                </a:uFill>
                <a:hlinkClick r:id="rId7">
                  <a:extLst>
                    <a:ext uri="{A12FA001-AC4F-418D-AE19-62706E023703}">
                      <ahyp:hlinkClr xmlns:ahyp="http://schemas.microsoft.com/office/drawing/2018/hyperlinkcolor" val="tx"/>
                    </a:ext>
                  </a:extLst>
                </a:hlinkClick>
              </a:rPr>
              <a:t> </a:t>
            </a:r>
            <a:r>
              <a:rPr lang="en-GB" sz="1200" u="sng">
                <a:solidFill>
                  <a:schemeClr val="hlink"/>
                </a:solidFill>
                <a:hlinkClick r:id="rId7"/>
              </a:rPr>
              <a:t>https://link.springer.com/article/10.1007/s11263-022-01632-w</a:t>
            </a:r>
            <a:endParaRPr sz="1200" u="sng">
              <a:solidFill>
                <a:schemeClr val="hlink"/>
              </a:solidFill>
            </a:endParaRPr>
          </a:p>
          <a:p>
            <a:pPr marL="457200" marR="774700" lvl="0" indent="-304800" algn="l" rtl="0">
              <a:lnSpc>
                <a:spcPct val="107000"/>
              </a:lnSpc>
              <a:spcBef>
                <a:spcPts val="0"/>
              </a:spcBef>
              <a:spcAft>
                <a:spcPts val="0"/>
              </a:spcAft>
              <a:buClr>
                <a:schemeClr val="dk1"/>
              </a:buClr>
              <a:buSzPts val="1200"/>
              <a:buAutoNum type="arabicPeriod"/>
            </a:pPr>
            <a:r>
              <a:rPr lang="en-GB" sz="1200">
                <a:solidFill>
                  <a:schemeClr val="dk1"/>
                </a:solidFill>
              </a:rPr>
              <a:t>Nguyen, L. T., &amp; Brown, A. G. (2022). </a:t>
            </a:r>
            <a:r>
              <a:rPr lang="en-GB" sz="1200" i="1">
                <a:solidFill>
                  <a:schemeClr val="dk1"/>
                </a:solidFill>
              </a:rPr>
              <a:t>Enhanced Skin Tone Classification Using Lab Color Space</a:t>
            </a:r>
            <a:r>
              <a:rPr lang="en-GB" sz="1200">
                <a:solidFill>
                  <a:schemeClr val="dk1"/>
                </a:solidFill>
              </a:rPr>
              <a:t>. Pattern Recognition Letters. Available at:</a:t>
            </a:r>
            <a:r>
              <a:rPr lang="en-GB" sz="1200">
                <a:solidFill>
                  <a:schemeClr val="dk1"/>
                </a:solidFill>
                <a:uFill>
                  <a:noFill/>
                </a:uFill>
                <a:hlinkClick r:id="rId8">
                  <a:extLst>
                    <a:ext uri="{A12FA001-AC4F-418D-AE19-62706E023703}">
                      <ahyp:hlinkClr xmlns:ahyp="http://schemas.microsoft.com/office/drawing/2018/hyperlinkcolor" val="tx"/>
                    </a:ext>
                  </a:extLst>
                </a:hlinkClick>
              </a:rPr>
              <a:t> </a:t>
            </a:r>
            <a:r>
              <a:rPr lang="en-GB" sz="1200" u="sng">
                <a:solidFill>
                  <a:schemeClr val="hlink"/>
                </a:solidFill>
                <a:hlinkClick r:id="rId8"/>
              </a:rPr>
              <a:t>https://www.sciencedirect.com/science/article/pii/S0167865522001556</a:t>
            </a:r>
            <a:endParaRPr sz="1200" u="sng">
              <a:solidFill>
                <a:schemeClr val="hlink"/>
              </a:solidFill>
            </a:endParaRPr>
          </a:p>
          <a:p>
            <a:pPr marL="457200" marR="774700" lvl="0" indent="-304800" algn="l" rtl="0">
              <a:lnSpc>
                <a:spcPct val="107000"/>
              </a:lnSpc>
              <a:spcBef>
                <a:spcPts val="0"/>
              </a:spcBef>
              <a:spcAft>
                <a:spcPts val="0"/>
              </a:spcAft>
              <a:buClr>
                <a:schemeClr val="dk1"/>
              </a:buClr>
              <a:buSzPts val="1200"/>
              <a:buAutoNum type="arabicPeriod"/>
            </a:pPr>
            <a:r>
              <a:rPr lang="en-GB" sz="1200">
                <a:solidFill>
                  <a:schemeClr val="dk1"/>
                </a:solidFill>
              </a:rPr>
              <a:t>Patel, K. N., &amp; Zhao, M. S. (2023). </a:t>
            </a:r>
            <a:r>
              <a:rPr lang="en-GB" sz="1200" i="1">
                <a:solidFill>
                  <a:schemeClr val="dk1"/>
                </a:solidFill>
              </a:rPr>
              <a:t>Datasets for Skin Tone Classification: A Review</a:t>
            </a:r>
            <a:r>
              <a:rPr lang="en-GB" sz="1200">
                <a:solidFill>
                  <a:schemeClr val="dk1"/>
                </a:solidFill>
              </a:rPr>
              <a:t>. Data Science and Engineering. Available at:</a:t>
            </a:r>
            <a:r>
              <a:rPr lang="en-GB" sz="1200">
                <a:solidFill>
                  <a:schemeClr val="dk1"/>
                </a:solidFill>
                <a:uFill>
                  <a:noFill/>
                </a:uFill>
                <a:hlinkClick r:id="rId9">
                  <a:extLst>
                    <a:ext uri="{A12FA001-AC4F-418D-AE19-62706E023703}">
                      <ahyp:hlinkClr xmlns:ahyp="http://schemas.microsoft.com/office/drawing/2018/hyperlinkcolor" val="tx"/>
                    </a:ext>
                  </a:extLst>
                </a:hlinkClick>
              </a:rPr>
              <a:t> </a:t>
            </a:r>
            <a:r>
              <a:rPr lang="en-GB" sz="1200" u="sng">
                <a:solidFill>
                  <a:schemeClr val="hlink"/>
                </a:solidFill>
                <a:hlinkClick r:id="rId9"/>
              </a:rPr>
              <a:t>https://link.springer.com/article/10.1007/s41040-023-00156-2</a:t>
            </a:r>
            <a:endParaRPr sz="1200" u="sng">
              <a:solidFill>
                <a:schemeClr val="hlink"/>
              </a:solidFill>
            </a:endParaRPr>
          </a:p>
          <a:p>
            <a:pPr marL="457200" marR="774700" lvl="0" indent="-304800" algn="l" rtl="0">
              <a:lnSpc>
                <a:spcPct val="107000"/>
              </a:lnSpc>
              <a:spcBef>
                <a:spcPts val="0"/>
              </a:spcBef>
              <a:spcAft>
                <a:spcPts val="0"/>
              </a:spcAft>
              <a:buClr>
                <a:schemeClr val="dk1"/>
              </a:buClr>
              <a:buSzPts val="1200"/>
              <a:buAutoNum type="arabicPeriod"/>
            </a:pPr>
            <a:r>
              <a:rPr lang="en-GB" sz="1200">
                <a:solidFill>
                  <a:schemeClr val="dk1"/>
                </a:solidFill>
              </a:rPr>
              <a:t>Walker, M. J., &amp; Smith, E. F. (2023). </a:t>
            </a:r>
            <a:r>
              <a:rPr lang="en-GB" sz="1200" i="1">
                <a:solidFill>
                  <a:schemeClr val="dk1"/>
                </a:solidFill>
              </a:rPr>
              <a:t>Transfer Learning Approaches for Accurate Skin Tone Classification</a:t>
            </a:r>
            <a:r>
              <a:rPr lang="en-GB" sz="1200">
                <a:solidFill>
                  <a:schemeClr val="dk1"/>
                </a:solidFill>
              </a:rPr>
              <a:t>. IEEE Access. Available at:</a:t>
            </a:r>
            <a:r>
              <a:rPr lang="en-GB" sz="1200">
                <a:solidFill>
                  <a:schemeClr val="dk1"/>
                </a:solidFill>
                <a:uFill>
                  <a:noFill/>
                </a:uFill>
                <a:hlinkClick r:id="rId10">
                  <a:extLst>
                    <a:ext uri="{A12FA001-AC4F-418D-AE19-62706E023703}">
                      <ahyp:hlinkClr xmlns:ahyp="http://schemas.microsoft.com/office/drawing/2018/hyperlinkcolor" val="tx"/>
                    </a:ext>
                  </a:extLst>
                </a:hlinkClick>
              </a:rPr>
              <a:t> </a:t>
            </a:r>
            <a:r>
              <a:rPr lang="en-GB" sz="1200" u="sng">
                <a:solidFill>
                  <a:schemeClr val="hlink"/>
                </a:solidFill>
                <a:hlinkClick r:id="rId10"/>
              </a:rPr>
              <a:t>https://ieeexplore.ieee.org/document/10203456</a:t>
            </a:r>
            <a:endParaRPr sz="1200" u="sng">
              <a:solidFill>
                <a:schemeClr val="hlink"/>
              </a:solidFill>
            </a:endParaRPr>
          </a:p>
          <a:p>
            <a:pPr marL="0" marR="774700" lvl="0" indent="0" algn="l" rtl="0">
              <a:lnSpc>
                <a:spcPct val="107000"/>
              </a:lnSpc>
              <a:spcBef>
                <a:spcPts val="1200"/>
              </a:spcBef>
              <a:spcAft>
                <a:spcPts val="0"/>
              </a:spcAft>
              <a:buNone/>
            </a:pPr>
            <a:r>
              <a:rPr lang="en-GB" sz="1200">
                <a:solidFill>
                  <a:schemeClr val="dk1"/>
                </a:solidFill>
              </a:rPr>
              <a:t> </a:t>
            </a:r>
            <a:endParaRPr sz="1200" u="sng">
              <a:solidFill>
                <a:schemeClr val="hlink"/>
              </a:solidFill>
            </a:endParaRPr>
          </a:p>
          <a:p>
            <a:pPr marL="0" marR="774700" lvl="0" indent="0" algn="l" rtl="0">
              <a:lnSpc>
                <a:spcPct val="107000"/>
              </a:lnSpc>
              <a:spcBef>
                <a:spcPts val="1200"/>
              </a:spcBef>
              <a:spcAft>
                <a:spcPts val="0"/>
              </a:spcAft>
              <a:buNone/>
            </a:pPr>
            <a:endParaRPr sz="1200" u="sng">
              <a:solidFill>
                <a:schemeClr val="hlink"/>
              </a:solidFill>
            </a:endParaRPr>
          </a:p>
          <a:p>
            <a:pPr marL="0" lvl="0" indent="0" algn="ctr" rtl="0">
              <a:lnSpc>
                <a:spcPct val="130009"/>
              </a:lnSpc>
              <a:spcBef>
                <a:spcPts val="1200"/>
              </a:spcBef>
              <a:spcAft>
                <a:spcPts val="0"/>
              </a:spcAft>
              <a:buClr>
                <a:srgbClr val="000000"/>
              </a:buClr>
              <a:buSzPts val="1400"/>
              <a:buFont typeface="Arial"/>
              <a:buNone/>
            </a:pPr>
            <a:r>
              <a:rPr lang="en-GB">
                <a:solidFill>
                  <a:srgbClr val="242424"/>
                </a:solidFill>
              </a:rPr>
              <a:t>IT21213144   |   Senarathne D.R.    |  24-25J-155</a:t>
            </a:r>
            <a:endParaRPr sz="700"/>
          </a:p>
          <a:p>
            <a:pPr marL="457200" marR="774700" lvl="0" indent="0" algn="l" rtl="0">
              <a:lnSpc>
                <a:spcPct val="107000"/>
              </a:lnSpc>
              <a:spcBef>
                <a:spcPts val="0"/>
              </a:spcBef>
              <a:spcAft>
                <a:spcPts val="0"/>
              </a:spcAft>
              <a:buNone/>
            </a:pPr>
            <a:endParaRPr sz="1200" u="sng">
              <a:solidFill>
                <a:schemeClr val="hlink"/>
              </a:solidFill>
            </a:endParaRPr>
          </a:p>
          <a:p>
            <a:pPr marL="457200" lvl="0" indent="0" algn="l" rtl="0">
              <a:spcBef>
                <a:spcPts val="1200"/>
              </a:spcBef>
              <a:spcAft>
                <a:spcPts val="0"/>
              </a:spcAft>
              <a:buNone/>
            </a:pPr>
            <a:endParaRPr sz="1600">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6"/>
        <p:cNvGrpSpPr/>
        <p:nvPr/>
      </p:nvGrpSpPr>
      <p:grpSpPr>
        <a:xfrm>
          <a:off x="0" y="0"/>
          <a:ext cx="0" cy="0"/>
          <a:chOff x="0" y="0"/>
          <a:chExt cx="0" cy="0"/>
        </a:xfrm>
      </p:grpSpPr>
      <p:pic>
        <p:nvPicPr>
          <p:cNvPr id="1547" name="Google Shape;1547;p116"/>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548" name="Google Shape;1548;p116"/>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549" name="Google Shape;1549;p116"/>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550" name="Google Shape;1550;p116"/>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551" name="Google Shape;1551;p116"/>
          <p:cNvSpPr txBox="1"/>
          <p:nvPr/>
        </p:nvSpPr>
        <p:spPr>
          <a:xfrm>
            <a:off x="3389075" y="1539900"/>
            <a:ext cx="2551200" cy="11082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Clr>
                <a:srgbClr val="000000"/>
              </a:buClr>
              <a:buSzPts val="3500"/>
              <a:buFont typeface="Arial"/>
              <a:buNone/>
            </a:pPr>
            <a:r>
              <a:rPr lang="en-GB" sz="7200" b="1">
                <a:solidFill>
                  <a:srgbClr val="192954"/>
                </a:solidFill>
              </a:rPr>
              <a:t>Q &amp; A</a:t>
            </a:r>
            <a:endParaRPr sz="7200" b="1" i="0" u="none" strike="noStrike" cap="none">
              <a:solidFill>
                <a:srgbClr val="000000"/>
              </a:solidFill>
            </a:endParaRPr>
          </a:p>
        </p:txBody>
      </p:sp>
      <p:sp>
        <p:nvSpPr>
          <p:cNvPr id="1552" name="Google Shape;1552;p116"/>
          <p:cNvSpPr txBox="1"/>
          <p:nvPr/>
        </p:nvSpPr>
        <p:spPr>
          <a:xfrm>
            <a:off x="407875" y="4320250"/>
            <a:ext cx="25512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000"/>
              <a:buFont typeface="Arial"/>
              <a:buNone/>
            </a:pPr>
            <a:r>
              <a:rPr lang="en-GB" sz="1600" i="0" u="none" strike="noStrike" cap="none">
                <a:solidFill>
                  <a:srgbClr val="192954"/>
                </a:solidFill>
                <a:latin typeface="Montserrat"/>
                <a:ea typeface="Montserrat"/>
                <a:cs typeface="Montserrat"/>
                <a:sym typeface="Montserrat"/>
              </a:rPr>
              <a:t>Pro</a:t>
            </a:r>
            <a:r>
              <a:rPr lang="en-GB" sz="1600">
                <a:solidFill>
                  <a:srgbClr val="192954"/>
                </a:solidFill>
                <a:latin typeface="Montserrat"/>
                <a:ea typeface="Montserrat"/>
                <a:cs typeface="Montserrat"/>
                <a:sym typeface="Montserrat"/>
              </a:rPr>
              <a:t>gress</a:t>
            </a:r>
            <a:r>
              <a:rPr lang="en-GB" sz="1600" i="0" u="none" strike="noStrike" cap="none">
                <a:solidFill>
                  <a:srgbClr val="192954"/>
                </a:solidFill>
                <a:latin typeface="Montserrat"/>
                <a:ea typeface="Montserrat"/>
                <a:cs typeface="Montserrat"/>
                <a:sym typeface="Montserrat"/>
              </a:rPr>
              <a:t> Presentation 1</a:t>
            </a:r>
            <a:endParaRPr sz="1600" i="0" u="none" strike="noStrike" cap="none">
              <a:solidFill>
                <a:srgbClr val="000000"/>
              </a:solidFill>
              <a:latin typeface="Montserrat"/>
              <a:ea typeface="Montserrat"/>
              <a:cs typeface="Montserrat"/>
              <a:sym typeface="Montserrat"/>
            </a:endParaRPr>
          </a:p>
        </p:txBody>
      </p:sp>
      <p:sp>
        <p:nvSpPr>
          <p:cNvPr id="1553" name="Google Shape;1553;p116"/>
          <p:cNvSpPr txBox="1"/>
          <p:nvPr/>
        </p:nvSpPr>
        <p:spPr>
          <a:xfrm>
            <a:off x="7208250" y="4258750"/>
            <a:ext cx="1789500" cy="369300"/>
          </a:xfrm>
          <a:prstGeom prst="rect">
            <a:avLst/>
          </a:prstGeom>
          <a:noFill/>
          <a:ln>
            <a:noFill/>
          </a:ln>
        </p:spPr>
        <p:txBody>
          <a:bodyPr spcFirstLastPara="1" wrap="square" lIns="0" tIns="0" rIns="0" bIns="0" anchor="t" anchorCtr="0">
            <a:spAutoFit/>
          </a:bodyPr>
          <a:lstStyle/>
          <a:p>
            <a:pPr marL="0" marR="0" lvl="0" indent="0" algn="ctr" rtl="0">
              <a:lnSpc>
                <a:spcPct val="104985"/>
              </a:lnSpc>
              <a:spcBef>
                <a:spcPts val="0"/>
              </a:spcBef>
              <a:spcAft>
                <a:spcPts val="0"/>
              </a:spcAft>
              <a:buClr>
                <a:srgbClr val="000000"/>
              </a:buClr>
              <a:buSzPts val="3500"/>
              <a:buFont typeface="Arial"/>
              <a:buNone/>
            </a:pPr>
            <a:r>
              <a:rPr lang="en-GB" sz="2400">
                <a:solidFill>
                  <a:srgbClr val="192954"/>
                </a:solidFill>
              </a:rPr>
              <a:t>24-25J-155</a:t>
            </a:r>
            <a:endParaRPr sz="2400" b="0" i="0" u="none" strike="noStrike" cap="none">
              <a:solidFill>
                <a:srgbClr val="192954"/>
              </a:solidFill>
              <a:latin typeface="Arial"/>
              <a:ea typeface="Arial"/>
              <a:cs typeface="Arial"/>
              <a:sym typeface="Arial"/>
            </a:endParaRPr>
          </a:p>
        </p:txBody>
      </p:sp>
      <p:sp>
        <p:nvSpPr>
          <p:cNvPr id="1554" name="Google Shape;1554;p1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8"/>
        <p:cNvGrpSpPr/>
        <p:nvPr/>
      </p:nvGrpSpPr>
      <p:grpSpPr>
        <a:xfrm>
          <a:off x="0" y="0"/>
          <a:ext cx="0" cy="0"/>
          <a:chOff x="0" y="0"/>
          <a:chExt cx="0" cy="0"/>
        </a:xfrm>
      </p:grpSpPr>
      <p:pic>
        <p:nvPicPr>
          <p:cNvPr id="1559" name="Google Shape;1559;p117"/>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560" name="Google Shape;1560;p117"/>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561" name="Google Shape;1561;p117"/>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562" name="Google Shape;1562;p117"/>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563" name="Google Shape;1563;p117"/>
          <p:cNvSpPr txBox="1"/>
          <p:nvPr/>
        </p:nvSpPr>
        <p:spPr>
          <a:xfrm>
            <a:off x="3357900" y="2302350"/>
            <a:ext cx="2428200" cy="538800"/>
          </a:xfrm>
          <a:prstGeom prst="rect">
            <a:avLst/>
          </a:prstGeom>
          <a:noFill/>
          <a:ln>
            <a:noFill/>
          </a:ln>
        </p:spPr>
        <p:txBody>
          <a:bodyPr spcFirstLastPara="1" wrap="square" lIns="0" tIns="0" rIns="0" bIns="0" anchor="t" anchorCtr="0">
            <a:spAutoFit/>
          </a:bodyPr>
          <a:lstStyle/>
          <a:p>
            <a:pPr marL="0" marR="0" lvl="0" indent="0" algn="l" rtl="0">
              <a:lnSpc>
                <a:spcPct val="104999"/>
              </a:lnSpc>
              <a:spcBef>
                <a:spcPts val="0"/>
              </a:spcBef>
              <a:spcAft>
                <a:spcPts val="0"/>
              </a:spcAft>
              <a:buClr>
                <a:srgbClr val="000000"/>
              </a:buClr>
              <a:buSzPts val="3500"/>
              <a:buFont typeface="Arial"/>
              <a:buNone/>
            </a:pPr>
            <a:r>
              <a:rPr lang="en-GB" sz="3500" b="1">
                <a:solidFill>
                  <a:srgbClr val="192954"/>
                </a:solidFill>
              </a:rPr>
              <a:t>Thank You!</a:t>
            </a:r>
            <a:endParaRPr sz="700" b="1" i="0" u="none" strike="noStrike" cap="none">
              <a:solidFill>
                <a:srgbClr val="000000"/>
              </a:solidFill>
            </a:endParaRPr>
          </a:p>
        </p:txBody>
      </p:sp>
      <p:sp>
        <p:nvSpPr>
          <p:cNvPr id="1564" name="Google Shape;1564;p117"/>
          <p:cNvSpPr txBox="1"/>
          <p:nvPr/>
        </p:nvSpPr>
        <p:spPr>
          <a:xfrm>
            <a:off x="407875" y="4320250"/>
            <a:ext cx="2560200" cy="24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1000"/>
              <a:buFont typeface="Arial"/>
              <a:buNone/>
            </a:pPr>
            <a:r>
              <a:rPr lang="en-GB" sz="1600">
                <a:solidFill>
                  <a:srgbClr val="192954"/>
                </a:solidFill>
                <a:latin typeface="Montserrat"/>
                <a:ea typeface="Montserrat"/>
                <a:cs typeface="Montserrat"/>
                <a:sym typeface="Montserrat"/>
              </a:rPr>
              <a:t>Progress </a:t>
            </a:r>
            <a:r>
              <a:rPr lang="en-GB" sz="1600" i="0" u="none" strike="noStrike" cap="none">
                <a:solidFill>
                  <a:srgbClr val="192954"/>
                </a:solidFill>
                <a:latin typeface="Montserrat"/>
                <a:ea typeface="Montserrat"/>
                <a:cs typeface="Montserrat"/>
                <a:sym typeface="Montserrat"/>
              </a:rPr>
              <a:t>Presentation 1</a:t>
            </a:r>
            <a:endParaRPr sz="1600" i="0" u="none" strike="noStrike" cap="none">
              <a:solidFill>
                <a:srgbClr val="000000"/>
              </a:solidFill>
              <a:latin typeface="Montserrat"/>
              <a:ea typeface="Montserrat"/>
              <a:cs typeface="Montserrat"/>
              <a:sym typeface="Montserrat"/>
            </a:endParaRPr>
          </a:p>
        </p:txBody>
      </p:sp>
      <p:sp>
        <p:nvSpPr>
          <p:cNvPr id="1565" name="Google Shape;1565;p117"/>
          <p:cNvSpPr txBox="1"/>
          <p:nvPr/>
        </p:nvSpPr>
        <p:spPr>
          <a:xfrm>
            <a:off x="7208250" y="4258750"/>
            <a:ext cx="1789500" cy="369300"/>
          </a:xfrm>
          <a:prstGeom prst="rect">
            <a:avLst/>
          </a:prstGeom>
          <a:noFill/>
          <a:ln>
            <a:noFill/>
          </a:ln>
        </p:spPr>
        <p:txBody>
          <a:bodyPr spcFirstLastPara="1" wrap="square" lIns="0" tIns="0" rIns="0" bIns="0" anchor="t" anchorCtr="0">
            <a:spAutoFit/>
          </a:bodyPr>
          <a:lstStyle/>
          <a:p>
            <a:pPr marL="0" marR="0" lvl="0" indent="0" algn="ctr" rtl="0">
              <a:lnSpc>
                <a:spcPct val="104985"/>
              </a:lnSpc>
              <a:spcBef>
                <a:spcPts val="0"/>
              </a:spcBef>
              <a:spcAft>
                <a:spcPts val="0"/>
              </a:spcAft>
              <a:buClr>
                <a:srgbClr val="000000"/>
              </a:buClr>
              <a:buSzPts val="3500"/>
              <a:buFont typeface="Arial"/>
              <a:buNone/>
            </a:pPr>
            <a:r>
              <a:rPr lang="en-GB" sz="2400">
                <a:solidFill>
                  <a:srgbClr val="192954"/>
                </a:solidFill>
              </a:rPr>
              <a:t>24-25J-155</a:t>
            </a:r>
            <a:endParaRPr sz="2400" b="0" i="0" u="none" strike="noStrike" cap="none">
              <a:solidFill>
                <a:srgbClr val="192954"/>
              </a:solidFill>
              <a:latin typeface="Arial"/>
              <a:ea typeface="Arial"/>
              <a:cs typeface="Arial"/>
              <a:sym typeface="Arial"/>
            </a:endParaRPr>
          </a:p>
        </p:txBody>
      </p:sp>
      <p:sp>
        <p:nvSpPr>
          <p:cNvPr id="1566" name="Google Shape;1566;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105</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3"/>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82" name="Google Shape;182;p23"/>
          <p:cNvPicPr preferRelativeResize="0"/>
          <p:nvPr/>
        </p:nvPicPr>
        <p:blipFill rotWithShape="1">
          <a:blip r:embed="rId4">
            <a:alphaModFix amt="80000"/>
          </a:blip>
          <a:srcRect r="36908"/>
          <a:stretch/>
        </p:blipFill>
        <p:spPr>
          <a:xfrm>
            <a:off x="0" y="4724400"/>
            <a:ext cx="2574551" cy="414275"/>
          </a:xfrm>
          <a:prstGeom prst="rect">
            <a:avLst/>
          </a:prstGeom>
          <a:noFill/>
          <a:ln>
            <a:noFill/>
          </a:ln>
        </p:spPr>
      </p:pic>
      <p:sp>
        <p:nvSpPr>
          <p:cNvPr id="183" name="Google Shape;183;p23"/>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endParaRPr sz="700" b="0" i="0" u="none" strike="noStrike" cap="none">
              <a:solidFill>
                <a:srgbClr val="000000"/>
              </a:solidFill>
              <a:latin typeface="Arial"/>
              <a:ea typeface="Arial"/>
              <a:cs typeface="Arial"/>
              <a:sym typeface="Arial"/>
            </a:endParaRPr>
          </a:p>
        </p:txBody>
      </p:sp>
      <p:sp>
        <p:nvSpPr>
          <p:cNvPr id="184" name="Google Shape;184;p23"/>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85" name="Google Shape;185;p23"/>
          <p:cNvSpPr txBox="1"/>
          <p:nvPr/>
        </p:nvSpPr>
        <p:spPr>
          <a:xfrm>
            <a:off x="1041363" y="267738"/>
            <a:ext cx="4375500" cy="369300"/>
          </a:xfrm>
          <a:prstGeom prst="rect">
            <a:avLst/>
          </a:prstGeom>
          <a:noFill/>
          <a:ln>
            <a:noFill/>
          </a:ln>
        </p:spPr>
        <p:txBody>
          <a:bodyPr spcFirstLastPara="1" wrap="square" lIns="0" tIns="0" rIns="0" bIns="0" anchor="t" anchorCtr="0">
            <a:spAutoFit/>
          </a:bodyPr>
          <a:lstStyle/>
          <a:p>
            <a:pPr marL="0" marR="0" lvl="0" indent="0" algn="ctr" rtl="0">
              <a:lnSpc>
                <a:spcPct val="130001"/>
              </a:lnSpc>
              <a:spcBef>
                <a:spcPts val="0"/>
              </a:spcBef>
              <a:spcAft>
                <a:spcPts val="0"/>
              </a:spcAft>
              <a:buClr>
                <a:srgbClr val="000000"/>
              </a:buClr>
              <a:buSzPts val="2600"/>
              <a:buFont typeface="Arial"/>
              <a:buNone/>
            </a:pPr>
            <a:r>
              <a:rPr lang="en-GB" sz="2400" b="1" i="0" u="none" strike="noStrike" cap="none">
                <a:solidFill>
                  <a:srgbClr val="242424"/>
                </a:solidFill>
                <a:latin typeface="Calibri"/>
                <a:ea typeface="Calibri"/>
                <a:cs typeface="Calibri"/>
                <a:sym typeface="Calibri"/>
              </a:rPr>
              <a:t>Specific and Sub Objective</a:t>
            </a:r>
            <a:endParaRPr sz="2400" b="1" i="0" u="none" strike="noStrike" cap="none">
              <a:solidFill>
                <a:srgbClr val="000000"/>
              </a:solidFill>
              <a:latin typeface="Calibri"/>
              <a:ea typeface="Calibri"/>
              <a:cs typeface="Calibri"/>
              <a:sym typeface="Calibri"/>
            </a:endParaRPr>
          </a:p>
        </p:txBody>
      </p:sp>
      <p:sp>
        <p:nvSpPr>
          <p:cNvPr id="186" name="Google Shape;186;p23"/>
          <p:cNvSpPr txBox="1"/>
          <p:nvPr/>
        </p:nvSpPr>
        <p:spPr>
          <a:xfrm>
            <a:off x="271925" y="1830761"/>
            <a:ext cx="2030700" cy="412500"/>
          </a:xfrm>
          <a:prstGeom prst="rect">
            <a:avLst/>
          </a:prstGeom>
          <a:noFill/>
          <a:ln>
            <a:noFill/>
          </a:ln>
        </p:spPr>
        <p:txBody>
          <a:bodyPr spcFirstLastPara="1" wrap="square" lIns="0" tIns="0" rIns="0" bIns="0" anchor="t" anchorCtr="0">
            <a:spAutoFit/>
          </a:bodyPr>
          <a:lstStyle/>
          <a:p>
            <a:pPr marL="0" marR="0" lvl="0" indent="0" algn="just" rtl="0">
              <a:lnSpc>
                <a:spcPct val="220055"/>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a:p>
            <a:pPr marL="0" marR="0" lvl="0" indent="0" algn="ctr" rtl="0">
              <a:lnSpc>
                <a:spcPct val="140014"/>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grpSp>
        <p:nvGrpSpPr>
          <p:cNvPr id="187" name="Google Shape;187;p23"/>
          <p:cNvGrpSpPr/>
          <p:nvPr/>
        </p:nvGrpSpPr>
        <p:grpSpPr>
          <a:xfrm>
            <a:off x="184675" y="1079100"/>
            <a:ext cx="3006600" cy="2985300"/>
            <a:chOff x="3481250" y="981450"/>
            <a:chExt cx="3006600" cy="2985300"/>
          </a:xfrm>
        </p:grpSpPr>
        <p:sp>
          <p:nvSpPr>
            <p:cNvPr id="188" name="Google Shape;188;p23"/>
            <p:cNvSpPr/>
            <p:nvPr/>
          </p:nvSpPr>
          <p:spPr>
            <a:xfrm>
              <a:off x="3481250" y="981450"/>
              <a:ext cx="3006600" cy="2985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9" name="Google Shape;189;p23"/>
            <p:cNvSpPr txBox="1"/>
            <p:nvPr/>
          </p:nvSpPr>
          <p:spPr>
            <a:xfrm>
              <a:off x="3969200" y="1160525"/>
              <a:ext cx="2030700" cy="6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Calibri"/>
                  <a:ea typeface="Calibri"/>
                  <a:cs typeface="Calibri"/>
                  <a:sym typeface="Calibri"/>
                </a:rPr>
                <a:t>Specific Objective</a:t>
              </a:r>
              <a:endParaRPr sz="1800" b="1">
                <a:solidFill>
                  <a:schemeClr val="lt1"/>
                </a:solidFill>
                <a:latin typeface="Calibri"/>
                <a:ea typeface="Calibri"/>
                <a:cs typeface="Calibri"/>
                <a:sym typeface="Calibri"/>
              </a:endParaRPr>
            </a:p>
          </p:txBody>
        </p:sp>
      </p:grpSp>
      <p:sp>
        <p:nvSpPr>
          <p:cNvPr id="190" name="Google Shape;190;p23"/>
          <p:cNvSpPr/>
          <p:nvPr/>
        </p:nvSpPr>
        <p:spPr>
          <a:xfrm>
            <a:off x="648775" y="1842525"/>
            <a:ext cx="2078400" cy="1676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1" name="Google Shape;191;p23"/>
          <p:cNvSpPr txBox="1"/>
          <p:nvPr/>
        </p:nvSpPr>
        <p:spPr>
          <a:xfrm>
            <a:off x="833125" y="1952550"/>
            <a:ext cx="1709700" cy="13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solidFill>
                  <a:schemeClr val="dk1"/>
                </a:solidFill>
                <a:latin typeface="Calibri"/>
                <a:ea typeface="Calibri"/>
                <a:cs typeface="Calibri"/>
                <a:sym typeface="Calibri"/>
              </a:rPr>
              <a:t>Personalized Hair Color Recommendation Using Deep Learning</a:t>
            </a:r>
            <a:endParaRPr sz="1600">
              <a:solidFill>
                <a:schemeClr val="dk1"/>
              </a:solidFill>
              <a:latin typeface="Calibri"/>
              <a:ea typeface="Calibri"/>
              <a:cs typeface="Calibri"/>
              <a:sym typeface="Calibri"/>
            </a:endParaRPr>
          </a:p>
        </p:txBody>
      </p:sp>
      <p:sp>
        <p:nvSpPr>
          <p:cNvPr id="192" name="Google Shape;192;p23"/>
          <p:cNvSpPr/>
          <p:nvPr/>
        </p:nvSpPr>
        <p:spPr>
          <a:xfrm>
            <a:off x="3390100" y="870500"/>
            <a:ext cx="5422800" cy="37287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3" name="Google Shape;193;p23"/>
          <p:cNvSpPr txBox="1"/>
          <p:nvPr/>
        </p:nvSpPr>
        <p:spPr>
          <a:xfrm>
            <a:off x="5320225" y="884425"/>
            <a:ext cx="1836300" cy="4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lt1"/>
                </a:solidFill>
                <a:latin typeface="Calibri"/>
                <a:ea typeface="Calibri"/>
                <a:cs typeface="Calibri"/>
                <a:sym typeface="Calibri"/>
              </a:rPr>
              <a:t>Sub Objectives</a:t>
            </a:r>
            <a:endParaRPr sz="1800" b="1">
              <a:solidFill>
                <a:schemeClr val="lt1"/>
              </a:solidFill>
              <a:latin typeface="Calibri"/>
              <a:ea typeface="Calibri"/>
              <a:cs typeface="Calibri"/>
              <a:sym typeface="Calibri"/>
            </a:endParaRPr>
          </a:p>
        </p:txBody>
      </p:sp>
      <p:sp>
        <p:nvSpPr>
          <p:cNvPr id="194" name="Google Shape;194;p23"/>
          <p:cNvSpPr/>
          <p:nvPr/>
        </p:nvSpPr>
        <p:spPr>
          <a:xfrm>
            <a:off x="3782050" y="1372225"/>
            <a:ext cx="4756800" cy="29601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5" name="Google Shape;195;p23"/>
          <p:cNvSpPr txBox="1"/>
          <p:nvPr/>
        </p:nvSpPr>
        <p:spPr>
          <a:xfrm>
            <a:off x="3782050" y="1535713"/>
            <a:ext cx="4638900" cy="2796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Implement data augmentation techniques to improve model generalization and normalize data for consistent input to CNN models.</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Use transfer learning by fine-tuning pre-trained CNN models for specific attributes like skin tone and hair condition.</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Create an intuitive front-end interface that allows users to upload images, input preferences, and interact with the recommended hair color.</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Set up a robust backend infrastructure for processing images, running model inference, and integrating user data with the recommendation system.</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Optimize the system for real-time processing and ensure it can scale effectively to support an increasing number of users while maintaining performance.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96" name="Google Shape;1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24"/>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202" name="Google Shape;202;p24"/>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203" name="Google Shape;203;p24"/>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2</a:t>
            </a:r>
            <a:r>
              <a:rPr lang="en-GB">
                <a:solidFill>
                  <a:srgbClr val="242424"/>
                </a:solidFill>
              </a:rPr>
              <a:t>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204" name="Google Shape;204;p24"/>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a:t>
            </a:r>
            <a:r>
              <a:rPr lang="en-GB" sz="1000" b="0" i="0" u="none" strike="noStrike" cap="none">
                <a:solidFill>
                  <a:srgbClr val="242424"/>
                </a:solidFill>
                <a:latin typeface="Arial"/>
                <a:ea typeface="Arial"/>
                <a:cs typeface="Arial"/>
                <a:sym typeface="Arial"/>
              </a:rPr>
              <a:t>/</a:t>
            </a:r>
            <a:r>
              <a:rPr lang="en-GB" sz="1000">
                <a:solidFill>
                  <a:srgbClr val="242424"/>
                </a:solidFill>
              </a:rPr>
              <a:t>12</a:t>
            </a:r>
            <a:r>
              <a:rPr lang="en-GB" sz="1000" b="0" i="0" u="none" strike="noStrike" cap="none">
                <a:solidFill>
                  <a:srgbClr val="242424"/>
                </a:solidFill>
                <a:latin typeface="Arial"/>
                <a:ea typeface="Arial"/>
                <a:cs typeface="Arial"/>
                <a:sym typeface="Arial"/>
              </a:rPr>
              <a:t>/202</a:t>
            </a:r>
            <a:r>
              <a:rPr lang="en-GB" sz="1000">
                <a:solidFill>
                  <a:srgbClr val="242424"/>
                </a:solidFill>
              </a:rPr>
              <a:t>4</a:t>
            </a:r>
            <a:endParaRPr sz="700" b="0" i="0" u="none" strike="noStrike" cap="none">
              <a:solidFill>
                <a:srgbClr val="000000"/>
              </a:solidFill>
              <a:latin typeface="Arial"/>
              <a:ea typeface="Arial"/>
              <a:cs typeface="Arial"/>
              <a:sym typeface="Arial"/>
            </a:endParaRPr>
          </a:p>
        </p:txBody>
      </p:sp>
      <p:sp>
        <p:nvSpPr>
          <p:cNvPr id="205" name="Google Shape;205;p24"/>
          <p:cNvSpPr txBox="1"/>
          <p:nvPr/>
        </p:nvSpPr>
        <p:spPr>
          <a:xfrm>
            <a:off x="1147020" y="116700"/>
            <a:ext cx="2440500" cy="3693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GB" sz="2400" i="0" u="none" strike="noStrike" cap="none">
                <a:solidFill>
                  <a:srgbClr val="242424"/>
                </a:solidFill>
              </a:rPr>
              <a:t>Methodology</a:t>
            </a:r>
            <a:endParaRPr sz="2400" i="0" u="none" strike="noStrike" cap="none">
              <a:solidFill>
                <a:srgbClr val="000000"/>
              </a:solidFill>
            </a:endParaRPr>
          </a:p>
        </p:txBody>
      </p:sp>
      <p:sp>
        <p:nvSpPr>
          <p:cNvPr id="206" name="Google Shape;206;p24"/>
          <p:cNvSpPr txBox="1"/>
          <p:nvPr/>
        </p:nvSpPr>
        <p:spPr>
          <a:xfrm>
            <a:off x="725384" y="526300"/>
            <a:ext cx="3283800" cy="384900"/>
          </a:xfrm>
          <a:prstGeom prst="rect">
            <a:avLst/>
          </a:prstGeom>
          <a:noFill/>
          <a:ln>
            <a:noFill/>
          </a:ln>
        </p:spPr>
        <p:txBody>
          <a:bodyPr spcFirstLastPara="1" wrap="square" lIns="0" tIns="0" rIns="0" bIns="0" anchor="t" anchorCtr="0">
            <a:spAutoFit/>
          </a:bodyPr>
          <a:lstStyle/>
          <a:p>
            <a:pPr marL="0" marR="0" lvl="0" indent="0" algn="ctr" rtl="0">
              <a:lnSpc>
                <a:spcPct val="130002"/>
              </a:lnSpc>
              <a:spcBef>
                <a:spcPts val="0"/>
              </a:spcBef>
              <a:spcAft>
                <a:spcPts val="0"/>
              </a:spcAft>
              <a:buClr>
                <a:srgbClr val="000000"/>
              </a:buClr>
              <a:buSzPts val="2300"/>
              <a:buFont typeface="Arial"/>
              <a:buNone/>
            </a:pPr>
            <a:r>
              <a:rPr lang="en-GB" sz="2500" b="1" i="0" u="none" strike="noStrike" cap="none">
                <a:solidFill>
                  <a:srgbClr val="242424"/>
                </a:solidFill>
              </a:rPr>
              <a:t>System Diagram</a:t>
            </a:r>
            <a:endParaRPr sz="900" b="1" i="0" u="none" strike="noStrike" cap="none">
              <a:solidFill>
                <a:srgbClr val="000000"/>
              </a:solidFill>
            </a:endParaRPr>
          </a:p>
        </p:txBody>
      </p:sp>
      <p:sp>
        <p:nvSpPr>
          <p:cNvPr id="207" name="Google Shape;20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pic>
        <p:nvPicPr>
          <p:cNvPr id="208" name="Google Shape;208;p24"/>
          <p:cNvPicPr preferRelativeResize="0"/>
          <p:nvPr/>
        </p:nvPicPr>
        <p:blipFill>
          <a:blip r:embed="rId5">
            <a:alphaModFix/>
          </a:blip>
          <a:stretch>
            <a:fillRect/>
          </a:stretch>
        </p:blipFill>
        <p:spPr>
          <a:xfrm>
            <a:off x="725375" y="978000"/>
            <a:ext cx="7916249" cy="36184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Google Shape;213;p25"/>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214" name="Google Shape;214;p25"/>
          <p:cNvGrpSpPr/>
          <p:nvPr/>
        </p:nvGrpSpPr>
        <p:grpSpPr>
          <a:xfrm>
            <a:off x="0" y="4724400"/>
            <a:ext cx="8441965" cy="411200"/>
            <a:chOff x="0" y="4724400"/>
            <a:chExt cx="8441965" cy="411200"/>
          </a:xfrm>
        </p:grpSpPr>
        <p:pic>
          <p:nvPicPr>
            <p:cNvPr id="215" name="Google Shape;215;p25"/>
            <p:cNvPicPr preferRelativeResize="0"/>
            <p:nvPr/>
          </p:nvPicPr>
          <p:blipFill rotWithShape="1">
            <a:blip r:embed="rId4">
              <a:alphaModFix amt="80000"/>
            </a:blip>
            <a:srcRect r="36908"/>
            <a:stretch/>
          </p:blipFill>
          <p:spPr>
            <a:xfrm>
              <a:off x="0" y="4724400"/>
              <a:ext cx="2574551" cy="411200"/>
            </a:xfrm>
            <a:prstGeom prst="rect">
              <a:avLst/>
            </a:prstGeom>
            <a:noFill/>
            <a:ln>
              <a:noFill/>
            </a:ln>
          </p:spPr>
        </p:pic>
        <p:sp>
          <p:nvSpPr>
            <p:cNvPr id="216" name="Google Shape;216;p25"/>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2</a:t>
              </a:r>
              <a:r>
                <a:rPr lang="en-GB">
                  <a:solidFill>
                    <a:srgbClr val="242424"/>
                  </a:solidFill>
                </a:rPr>
                <a:t>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217" name="Google Shape;217;p25"/>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218" name="Google Shape;218;p25"/>
          <p:cNvSpPr txBox="1"/>
          <p:nvPr/>
        </p:nvSpPr>
        <p:spPr>
          <a:xfrm>
            <a:off x="1858819" y="190803"/>
            <a:ext cx="5997000" cy="3849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i="0" u="none" strike="noStrike" cap="none">
                <a:solidFill>
                  <a:srgbClr val="242424"/>
                </a:solidFill>
              </a:rPr>
              <a:t>Technologie</a:t>
            </a:r>
            <a:r>
              <a:rPr lang="en-GB" sz="2500" b="1">
                <a:solidFill>
                  <a:srgbClr val="242424"/>
                </a:solidFill>
              </a:rPr>
              <a:t>s,Techniques &amp; Algorithms</a:t>
            </a:r>
            <a:endParaRPr sz="700" b="1" i="0" u="none" strike="noStrike" cap="none">
              <a:solidFill>
                <a:srgbClr val="000000"/>
              </a:solidFill>
            </a:endParaRPr>
          </a:p>
        </p:txBody>
      </p:sp>
      <p:sp>
        <p:nvSpPr>
          <p:cNvPr id="219" name="Google Shape;219;p25"/>
          <p:cNvSpPr/>
          <p:nvPr/>
        </p:nvSpPr>
        <p:spPr>
          <a:xfrm rot="-5400000" flipH="1">
            <a:off x="5468934" y="1446173"/>
            <a:ext cx="481800" cy="512100"/>
          </a:xfrm>
          <a:prstGeom prst="rtTriangle">
            <a:avLst/>
          </a:prstGeom>
          <a:solidFill>
            <a:schemeClr val="lt1"/>
          </a:solidFill>
          <a:ln w="25400" cap="flat" cmpd="sng">
            <a:solidFill>
              <a:schemeClr val="lt1"/>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Calibri"/>
              <a:ea typeface="Calibri"/>
              <a:cs typeface="Calibri"/>
              <a:sym typeface="Calibri"/>
            </a:endParaRPr>
          </a:p>
        </p:txBody>
      </p:sp>
      <p:sp>
        <p:nvSpPr>
          <p:cNvPr id="220" name="Google Shape;220;p25"/>
          <p:cNvSpPr/>
          <p:nvPr/>
        </p:nvSpPr>
        <p:spPr>
          <a:xfrm rot="-5400000" flipH="1">
            <a:off x="2617042" y="1838960"/>
            <a:ext cx="481800" cy="512100"/>
          </a:xfrm>
          <a:prstGeom prst="rtTriangle">
            <a:avLst/>
          </a:prstGeom>
          <a:solidFill>
            <a:schemeClr val="lt1"/>
          </a:solidFill>
          <a:ln w="25400" cap="flat" cmpd="sng">
            <a:solidFill>
              <a:schemeClr val="lt1"/>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Calibri"/>
              <a:ea typeface="Calibri"/>
              <a:cs typeface="Calibri"/>
              <a:sym typeface="Calibri"/>
            </a:endParaRPr>
          </a:p>
        </p:txBody>
      </p:sp>
      <p:sp>
        <p:nvSpPr>
          <p:cNvPr id="221" name="Google Shape;221;p25"/>
          <p:cNvSpPr/>
          <p:nvPr/>
        </p:nvSpPr>
        <p:spPr>
          <a:xfrm>
            <a:off x="661350" y="1205413"/>
            <a:ext cx="2452800" cy="2889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2" name="Google Shape;222;p25"/>
          <p:cNvSpPr/>
          <p:nvPr/>
        </p:nvSpPr>
        <p:spPr>
          <a:xfrm>
            <a:off x="3560838" y="1205413"/>
            <a:ext cx="2452800" cy="2889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3" name="Google Shape;223;p25"/>
          <p:cNvSpPr/>
          <p:nvPr/>
        </p:nvSpPr>
        <p:spPr>
          <a:xfrm>
            <a:off x="6460325" y="1205400"/>
            <a:ext cx="2452800" cy="2889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4" name="Google Shape;224;p25"/>
          <p:cNvSpPr txBox="1"/>
          <p:nvPr/>
        </p:nvSpPr>
        <p:spPr>
          <a:xfrm>
            <a:off x="1166825" y="1385875"/>
            <a:ext cx="1488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dk1"/>
                </a:solidFill>
                <a:latin typeface="Calibri"/>
                <a:ea typeface="Calibri"/>
                <a:cs typeface="Calibri"/>
                <a:sym typeface="Calibri"/>
              </a:rPr>
              <a:t>Technologies</a:t>
            </a:r>
            <a:endParaRPr sz="1700">
              <a:solidFill>
                <a:schemeClr val="dk1"/>
              </a:solidFill>
              <a:latin typeface="Calibri"/>
              <a:ea typeface="Calibri"/>
              <a:cs typeface="Calibri"/>
              <a:sym typeface="Calibri"/>
            </a:endParaRPr>
          </a:p>
        </p:txBody>
      </p:sp>
      <p:sp>
        <p:nvSpPr>
          <p:cNvPr id="225" name="Google Shape;225;p25"/>
          <p:cNvSpPr txBox="1"/>
          <p:nvPr/>
        </p:nvSpPr>
        <p:spPr>
          <a:xfrm>
            <a:off x="7082400" y="1263613"/>
            <a:ext cx="1488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dk1"/>
                </a:solidFill>
                <a:latin typeface="Calibri"/>
                <a:ea typeface="Calibri"/>
                <a:cs typeface="Calibri"/>
                <a:sym typeface="Calibri"/>
              </a:rPr>
              <a:t>Algorithms &amp; Architectures</a:t>
            </a:r>
            <a:endParaRPr sz="1700">
              <a:solidFill>
                <a:schemeClr val="dk1"/>
              </a:solidFill>
              <a:latin typeface="Calibri"/>
              <a:ea typeface="Calibri"/>
              <a:cs typeface="Calibri"/>
              <a:sym typeface="Calibri"/>
            </a:endParaRPr>
          </a:p>
        </p:txBody>
      </p:sp>
      <p:sp>
        <p:nvSpPr>
          <p:cNvPr id="226" name="Google Shape;226;p25"/>
          <p:cNvSpPr txBox="1"/>
          <p:nvPr/>
        </p:nvSpPr>
        <p:spPr>
          <a:xfrm>
            <a:off x="4354125" y="1385875"/>
            <a:ext cx="1488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dk1"/>
                </a:solidFill>
                <a:latin typeface="Calibri"/>
                <a:ea typeface="Calibri"/>
                <a:cs typeface="Calibri"/>
                <a:sym typeface="Calibri"/>
              </a:rPr>
              <a:t>Techniques</a:t>
            </a:r>
            <a:endParaRPr sz="1700">
              <a:solidFill>
                <a:schemeClr val="dk1"/>
              </a:solidFill>
              <a:latin typeface="Calibri"/>
              <a:ea typeface="Calibri"/>
              <a:cs typeface="Calibri"/>
              <a:sym typeface="Calibri"/>
            </a:endParaRPr>
          </a:p>
        </p:txBody>
      </p:sp>
      <p:sp>
        <p:nvSpPr>
          <p:cNvPr id="227" name="Google Shape;227;p25"/>
          <p:cNvSpPr txBox="1"/>
          <p:nvPr/>
        </p:nvSpPr>
        <p:spPr>
          <a:xfrm>
            <a:off x="1020750" y="1820950"/>
            <a:ext cx="1938300" cy="1857300"/>
          </a:xfrm>
          <a:prstGeom prst="rect">
            <a:avLst/>
          </a:prstGeom>
          <a:noFill/>
          <a:ln>
            <a:noFill/>
          </a:ln>
        </p:spPr>
        <p:txBody>
          <a:bodyPr spcFirstLastPara="1" wrap="square" lIns="91425" tIns="91425" rIns="91425" bIns="91425" anchor="t" anchorCtr="0">
            <a:noAutofit/>
          </a:bodyPr>
          <a:lstStyle/>
          <a:p>
            <a:pPr marL="215900" lvl="1" indent="-44450" algn="l" rtl="0">
              <a:lnSpc>
                <a:spcPct val="140000"/>
              </a:lnSpc>
              <a:spcBef>
                <a:spcPts val="0"/>
              </a:spcBef>
              <a:spcAft>
                <a:spcPts val="0"/>
              </a:spcAft>
              <a:buClr>
                <a:schemeClr val="dk1"/>
              </a:buClr>
              <a:buSzPts val="100"/>
              <a:buFont typeface="Calibri"/>
              <a:buChar char="•"/>
            </a:pPr>
            <a:endParaRPr sz="100">
              <a:solidFill>
                <a:schemeClr val="dk1"/>
              </a:solidFill>
              <a:latin typeface="Calibri"/>
              <a:ea typeface="Calibri"/>
              <a:cs typeface="Calibri"/>
              <a:sym typeface="Calibri"/>
            </a:endParaRPr>
          </a:p>
          <a:p>
            <a:pPr marL="457200" lvl="0" indent="-287655" algn="l" rtl="0">
              <a:lnSpc>
                <a:spcPct val="139964"/>
              </a:lnSpc>
              <a:spcBef>
                <a:spcPts val="0"/>
              </a:spcBef>
              <a:spcAft>
                <a:spcPts val="0"/>
              </a:spcAft>
              <a:buClr>
                <a:schemeClr val="dk1"/>
              </a:buClr>
              <a:buSzPts val="930"/>
              <a:buChar char="●"/>
            </a:pPr>
            <a:r>
              <a:rPr lang="en-GB" sz="930">
                <a:solidFill>
                  <a:schemeClr val="dk1"/>
                </a:solidFill>
                <a:latin typeface="Open Sans"/>
                <a:ea typeface="Open Sans"/>
                <a:cs typeface="Open Sans"/>
                <a:sym typeface="Open Sans"/>
              </a:rPr>
              <a:t>React Native</a:t>
            </a:r>
            <a:endParaRPr sz="200">
              <a:solidFill>
                <a:schemeClr val="dk1"/>
              </a:solidFill>
            </a:endParaRPr>
          </a:p>
          <a:p>
            <a:pPr marL="457200" lvl="0" indent="-287591" algn="l" rtl="0">
              <a:lnSpc>
                <a:spcPct val="140014"/>
              </a:lnSpc>
              <a:spcBef>
                <a:spcPts val="0"/>
              </a:spcBef>
              <a:spcAft>
                <a:spcPts val="0"/>
              </a:spcAft>
              <a:buClr>
                <a:schemeClr val="dk1"/>
              </a:buClr>
              <a:buSzPts val="929"/>
              <a:buChar char="●"/>
            </a:pPr>
            <a:r>
              <a:rPr lang="en-GB" sz="929">
                <a:solidFill>
                  <a:schemeClr val="dk1"/>
                </a:solidFill>
                <a:latin typeface="Open Sans"/>
                <a:ea typeface="Open Sans"/>
                <a:cs typeface="Open Sans"/>
                <a:sym typeface="Open Sans"/>
              </a:rPr>
              <a:t>Expo</a:t>
            </a:r>
            <a:endParaRPr sz="200">
              <a:solidFill>
                <a:schemeClr val="dk1"/>
              </a:solidFill>
            </a:endParaRPr>
          </a:p>
          <a:p>
            <a:pPr marL="457200" lvl="0" indent="-287655" algn="l" rtl="0">
              <a:lnSpc>
                <a:spcPct val="139964"/>
              </a:lnSpc>
              <a:spcBef>
                <a:spcPts val="0"/>
              </a:spcBef>
              <a:spcAft>
                <a:spcPts val="0"/>
              </a:spcAft>
              <a:buClr>
                <a:schemeClr val="dk1"/>
              </a:buClr>
              <a:buSzPts val="930"/>
              <a:buChar char="●"/>
            </a:pPr>
            <a:r>
              <a:rPr lang="en-GB" sz="930">
                <a:solidFill>
                  <a:schemeClr val="dk1"/>
                </a:solidFill>
                <a:latin typeface="Open Sans"/>
                <a:ea typeface="Open Sans"/>
                <a:cs typeface="Open Sans"/>
                <a:sym typeface="Open Sans"/>
              </a:rPr>
              <a:t>Python</a:t>
            </a:r>
            <a:endParaRPr sz="200">
              <a:solidFill>
                <a:schemeClr val="dk1"/>
              </a:solidFill>
            </a:endParaRPr>
          </a:p>
          <a:p>
            <a:pPr marL="457200" lvl="0" indent="-287591" algn="l" rtl="0">
              <a:lnSpc>
                <a:spcPct val="140014"/>
              </a:lnSpc>
              <a:spcBef>
                <a:spcPts val="0"/>
              </a:spcBef>
              <a:spcAft>
                <a:spcPts val="0"/>
              </a:spcAft>
              <a:buClr>
                <a:schemeClr val="dk1"/>
              </a:buClr>
              <a:buSzPts val="929"/>
              <a:buChar char="●"/>
            </a:pPr>
            <a:r>
              <a:rPr lang="en-GB" sz="929">
                <a:solidFill>
                  <a:schemeClr val="dk1"/>
                </a:solidFill>
                <a:latin typeface="Open Sans"/>
                <a:ea typeface="Open Sans"/>
                <a:cs typeface="Open Sans"/>
                <a:sym typeface="Open Sans"/>
              </a:rPr>
              <a:t>Jupyter Notebook</a:t>
            </a:r>
            <a:endParaRPr sz="200">
              <a:solidFill>
                <a:schemeClr val="dk1"/>
              </a:solidFill>
            </a:endParaRPr>
          </a:p>
          <a:p>
            <a:pPr marL="457200" lvl="0" indent="-287591" algn="l" rtl="0">
              <a:lnSpc>
                <a:spcPct val="140014"/>
              </a:lnSpc>
              <a:spcBef>
                <a:spcPts val="0"/>
              </a:spcBef>
              <a:spcAft>
                <a:spcPts val="0"/>
              </a:spcAft>
              <a:buClr>
                <a:schemeClr val="dk1"/>
              </a:buClr>
              <a:buSzPts val="929"/>
              <a:buChar char="●"/>
            </a:pPr>
            <a:r>
              <a:rPr lang="en-GB" sz="929">
                <a:solidFill>
                  <a:schemeClr val="dk1"/>
                </a:solidFill>
                <a:latin typeface="Open Sans"/>
                <a:ea typeface="Open Sans"/>
                <a:cs typeface="Open Sans"/>
                <a:sym typeface="Open Sans"/>
              </a:rPr>
              <a:t>Google Colab</a:t>
            </a:r>
            <a:endParaRPr sz="200">
              <a:solidFill>
                <a:schemeClr val="dk1"/>
              </a:solidFill>
            </a:endParaRPr>
          </a:p>
          <a:p>
            <a:pPr marL="457200" lvl="0" indent="-287655" algn="l" rtl="0">
              <a:lnSpc>
                <a:spcPct val="139964"/>
              </a:lnSpc>
              <a:spcBef>
                <a:spcPts val="0"/>
              </a:spcBef>
              <a:spcAft>
                <a:spcPts val="0"/>
              </a:spcAft>
              <a:buClr>
                <a:schemeClr val="dk1"/>
              </a:buClr>
              <a:buSzPts val="930"/>
              <a:buChar char="●"/>
            </a:pPr>
            <a:r>
              <a:rPr lang="en-GB" sz="930">
                <a:solidFill>
                  <a:schemeClr val="dk1"/>
                </a:solidFill>
                <a:latin typeface="Open Sans"/>
                <a:ea typeface="Open Sans"/>
                <a:cs typeface="Open Sans"/>
                <a:sym typeface="Open Sans"/>
              </a:rPr>
              <a:t>Flask Server</a:t>
            </a:r>
            <a:endParaRPr sz="200">
              <a:solidFill>
                <a:schemeClr val="dk1"/>
              </a:solidFill>
            </a:endParaRPr>
          </a:p>
          <a:p>
            <a:pPr marL="457200" lvl="0" indent="-287655" algn="l" rtl="0">
              <a:lnSpc>
                <a:spcPct val="139964"/>
              </a:lnSpc>
              <a:spcBef>
                <a:spcPts val="0"/>
              </a:spcBef>
              <a:spcAft>
                <a:spcPts val="0"/>
              </a:spcAft>
              <a:buClr>
                <a:schemeClr val="dk1"/>
              </a:buClr>
              <a:buSzPts val="930"/>
              <a:buChar char="●"/>
            </a:pPr>
            <a:r>
              <a:rPr lang="en-GB" sz="930">
                <a:solidFill>
                  <a:schemeClr val="dk1"/>
                </a:solidFill>
                <a:latin typeface="Open Sans"/>
                <a:ea typeface="Open Sans"/>
                <a:cs typeface="Open Sans"/>
                <a:sym typeface="Open Sans"/>
              </a:rPr>
              <a:t>Node Server</a:t>
            </a:r>
            <a:endParaRPr sz="200">
              <a:solidFill>
                <a:schemeClr val="dk1"/>
              </a:solidFill>
            </a:endParaRPr>
          </a:p>
          <a:p>
            <a:pPr marL="457200" lvl="0" indent="-287591" algn="l" rtl="0">
              <a:lnSpc>
                <a:spcPct val="140014"/>
              </a:lnSpc>
              <a:spcBef>
                <a:spcPts val="0"/>
              </a:spcBef>
              <a:spcAft>
                <a:spcPts val="0"/>
              </a:spcAft>
              <a:buClr>
                <a:schemeClr val="dk1"/>
              </a:buClr>
              <a:buSzPts val="929"/>
              <a:buChar char="●"/>
            </a:pPr>
            <a:r>
              <a:rPr lang="en-GB" sz="929">
                <a:solidFill>
                  <a:schemeClr val="dk1"/>
                </a:solidFill>
                <a:latin typeface="Open Sans"/>
                <a:ea typeface="Open Sans"/>
                <a:cs typeface="Open Sans"/>
                <a:sym typeface="Open Sans"/>
              </a:rPr>
              <a:t>OpenCV</a:t>
            </a:r>
            <a:endParaRPr sz="200">
              <a:solidFill>
                <a:schemeClr val="dk1"/>
              </a:solidFill>
            </a:endParaRPr>
          </a:p>
          <a:p>
            <a:pPr marL="457200" lvl="0" indent="-287591" algn="l" rtl="0">
              <a:lnSpc>
                <a:spcPct val="140014"/>
              </a:lnSpc>
              <a:spcBef>
                <a:spcPts val="0"/>
              </a:spcBef>
              <a:spcAft>
                <a:spcPts val="0"/>
              </a:spcAft>
              <a:buClr>
                <a:schemeClr val="dk1"/>
              </a:buClr>
              <a:buSzPts val="929"/>
              <a:buChar char="●"/>
            </a:pPr>
            <a:r>
              <a:rPr lang="en-GB" sz="929">
                <a:solidFill>
                  <a:schemeClr val="dk1"/>
                </a:solidFill>
                <a:latin typeface="Open Sans"/>
                <a:ea typeface="Open Sans"/>
                <a:cs typeface="Open Sans"/>
                <a:sym typeface="Open Sans"/>
              </a:rPr>
              <a:t>Intellij Idea</a:t>
            </a:r>
            <a:endParaRPr sz="200" b="1">
              <a:solidFill>
                <a:schemeClr val="dk1"/>
              </a:solidFill>
              <a:latin typeface="Open Sans"/>
              <a:ea typeface="Open Sans"/>
              <a:cs typeface="Open Sans"/>
              <a:sym typeface="Open Sans"/>
            </a:endParaRPr>
          </a:p>
        </p:txBody>
      </p:sp>
      <p:cxnSp>
        <p:nvCxnSpPr>
          <p:cNvPr id="228" name="Google Shape;228;p25"/>
          <p:cNvCxnSpPr/>
          <p:nvPr/>
        </p:nvCxnSpPr>
        <p:spPr>
          <a:xfrm>
            <a:off x="1103775" y="1820950"/>
            <a:ext cx="1522200" cy="0"/>
          </a:xfrm>
          <a:prstGeom prst="straightConnector1">
            <a:avLst/>
          </a:prstGeom>
          <a:noFill/>
          <a:ln w="9525" cap="flat" cmpd="sng">
            <a:solidFill>
              <a:schemeClr val="lt1"/>
            </a:solidFill>
            <a:prstDash val="solid"/>
            <a:round/>
            <a:headEnd type="none" w="med" len="med"/>
            <a:tailEnd type="none" w="med" len="med"/>
          </a:ln>
        </p:spPr>
      </p:cxnSp>
      <p:cxnSp>
        <p:nvCxnSpPr>
          <p:cNvPr id="229" name="Google Shape;229;p25"/>
          <p:cNvCxnSpPr/>
          <p:nvPr/>
        </p:nvCxnSpPr>
        <p:spPr>
          <a:xfrm>
            <a:off x="4026138" y="1820950"/>
            <a:ext cx="1522200" cy="0"/>
          </a:xfrm>
          <a:prstGeom prst="straightConnector1">
            <a:avLst/>
          </a:prstGeom>
          <a:noFill/>
          <a:ln w="9525" cap="flat" cmpd="sng">
            <a:solidFill>
              <a:schemeClr val="lt1"/>
            </a:solidFill>
            <a:prstDash val="solid"/>
            <a:round/>
            <a:headEnd type="none" w="med" len="med"/>
            <a:tailEnd type="none" w="med" len="med"/>
          </a:ln>
        </p:spPr>
      </p:cxnSp>
      <p:cxnSp>
        <p:nvCxnSpPr>
          <p:cNvPr id="230" name="Google Shape;230;p25"/>
          <p:cNvCxnSpPr/>
          <p:nvPr/>
        </p:nvCxnSpPr>
        <p:spPr>
          <a:xfrm>
            <a:off x="7065438" y="1898400"/>
            <a:ext cx="1522200" cy="0"/>
          </a:xfrm>
          <a:prstGeom prst="straightConnector1">
            <a:avLst/>
          </a:prstGeom>
          <a:noFill/>
          <a:ln w="9525" cap="flat" cmpd="sng">
            <a:solidFill>
              <a:schemeClr val="lt1"/>
            </a:solidFill>
            <a:prstDash val="solid"/>
            <a:round/>
            <a:headEnd type="none" w="med" len="med"/>
            <a:tailEnd type="none" w="med" len="med"/>
          </a:ln>
        </p:spPr>
      </p:cxnSp>
      <p:sp>
        <p:nvSpPr>
          <p:cNvPr id="231" name="Google Shape;23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a:p>
        </p:txBody>
      </p:sp>
      <p:sp>
        <p:nvSpPr>
          <p:cNvPr id="232" name="Google Shape;232;p25"/>
          <p:cNvSpPr txBox="1"/>
          <p:nvPr/>
        </p:nvSpPr>
        <p:spPr>
          <a:xfrm>
            <a:off x="3818100" y="1898400"/>
            <a:ext cx="1938300" cy="1857300"/>
          </a:xfrm>
          <a:prstGeom prst="rect">
            <a:avLst/>
          </a:prstGeom>
          <a:noFill/>
          <a:ln>
            <a:noFill/>
          </a:ln>
        </p:spPr>
        <p:txBody>
          <a:bodyPr spcFirstLastPara="1" wrap="square" lIns="91425" tIns="91425" rIns="91425" bIns="91425" anchor="t" anchorCtr="0">
            <a:noAutofit/>
          </a:bodyPr>
          <a:lstStyle/>
          <a:p>
            <a:pPr marL="215900" lvl="1" indent="-44450" algn="l" rtl="0">
              <a:lnSpc>
                <a:spcPct val="140000"/>
              </a:lnSpc>
              <a:spcBef>
                <a:spcPts val="0"/>
              </a:spcBef>
              <a:spcAft>
                <a:spcPts val="0"/>
              </a:spcAft>
              <a:buClr>
                <a:schemeClr val="dk1"/>
              </a:buClr>
              <a:buSzPts val="100"/>
              <a:buFont typeface="Calibri"/>
              <a:buChar char="•"/>
            </a:pPr>
            <a:endParaRPr sz="100">
              <a:solidFill>
                <a:schemeClr val="dk1"/>
              </a:solidFill>
              <a:latin typeface="Calibri"/>
              <a:ea typeface="Calibri"/>
              <a:cs typeface="Calibri"/>
              <a:sym typeface="Calibri"/>
            </a:endParaRPr>
          </a:p>
          <a:p>
            <a:pPr marL="457200" lvl="0" indent="-287655" algn="l" rtl="0">
              <a:lnSpc>
                <a:spcPct val="139964"/>
              </a:lnSpc>
              <a:spcBef>
                <a:spcPts val="0"/>
              </a:spcBef>
              <a:spcAft>
                <a:spcPts val="0"/>
              </a:spcAft>
              <a:buClr>
                <a:schemeClr val="dk1"/>
              </a:buClr>
              <a:buSzPts val="930"/>
              <a:buChar char="●"/>
            </a:pPr>
            <a:r>
              <a:rPr lang="en-GB" sz="930">
                <a:solidFill>
                  <a:schemeClr val="dk1"/>
                </a:solidFill>
                <a:latin typeface="Open Sans"/>
                <a:ea typeface="Open Sans"/>
                <a:cs typeface="Open Sans"/>
                <a:sym typeface="Open Sans"/>
              </a:rPr>
              <a:t>Data Preprocessing</a:t>
            </a:r>
            <a:endParaRPr sz="200">
              <a:solidFill>
                <a:schemeClr val="dk1"/>
              </a:solidFill>
            </a:endParaRPr>
          </a:p>
          <a:p>
            <a:pPr marL="457200" lvl="0" indent="-287591" algn="l" rtl="0">
              <a:lnSpc>
                <a:spcPct val="140014"/>
              </a:lnSpc>
              <a:spcBef>
                <a:spcPts val="0"/>
              </a:spcBef>
              <a:spcAft>
                <a:spcPts val="0"/>
              </a:spcAft>
              <a:buClr>
                <a:schemeClr val="dk1"/>
              </a:buClr>
              <a:buSzPts val="929"/>
              <a:buChar char="●"/>
            </a:pPr>
            <a:r>
              <a:rPr lang="en-GB" sz="929">
                <a:solidFill>
                  <a:schemeClr val="dk1"/>
                </a:solidFill>
                <a:latin typeface="Open Sans"/>
                <a:ea typeface="Open Sans"/>
                <a:cs typeface="Open Sans"/>
                <a:sym typeface="Open Sans"/>
              </a:rPr>
              <a:t>Data Augmentation</a:t>
            </a:r>
            <a:endParaRPr sz="200">
              <a:solidFill>
                <a:schemeClr val="dk1"/>
              </a:solidFill>
            </a:endParaRPr>
          </a:p>
          <a:p>
            <a:pPr marL="457200" lvl="0" indent="-287655" algn="l" rtl="0">
              <a:lnSpc>
                <a:spcPct val="139964"/>
              </a:lnSpc>
              <a:spcBef>
                <a:spcPts val="0"/>
              </a:spcBef>
              <a:spcAft>
                <a:spcPts val="0"/>
              </a:spcAft>
              <a:buClr>
                <a:schemeClr val="dk1"/>
              </a:buClr>
              <a:buSzPts val="930"/>
              <a:buChar char="●"/>
            </a:pPr>
            <a:r>
              <a:rPr lang="en-GB" sz="930">
                <a:solidFill>
                  <a:schemeClr val="dk1"/>
                </a:solidFill>
                <a:latin typeface="Open Sans"/>
                <a:ea typeface="Open Sans"/>
                <a:cs typeface="Open Sans"/>
                <a:sym typeface="Open Sans"/>
              </a:rPr>
              <a:t>Data Visualization</a:t>
            </a:r>
            <a:endParaRPr sz="200">
              <a:solidFill>
                <a:schemeClr val="dk1"/>
              </a:solidFill>
            </a:endParaRPr>
          </a:p>
          <a:p>
            <a:pPr marL="0" lvl="0" indent="0" algn="l" rtl="0">
              <a:lnSpc>
                <a:spcPct val="140014"/>
              </a:lnSpc>
              <a:spcBef>
                <a:spcPts val="0"/>
              </a:spcBef>
              <a:spcAft>
                <a:spcPts val="0"/>
              </a:spcAft>
              <a:buNone/>
            </a:pPr>
            <a:endParaRPr sz="200" b="1">
              <a:solidFill>
                <a:schemeClr val="dk1"/>
              </a:solidFill>
              <a:latin typeface="Open Sans"/>
              <a:ea typeface="Open Sans"/>
              <a:cs typeface="Open Sans"/>
              <a:sym typeface="Open Sans"/>
            </a:endParaRPr>
          </a:p>
        </p:txBody>
      </p:sp>
      <p:sp>
        <p:nvSpPr>
          <p:cNvPr id="233" name="Google Shape;233;p25"/>
          <p:cNvSpPr txBox="1"/>
          <p:nvPr/>
        </p:nvSpPr>
        <p:spPr>
          <a:xfrm>
            <a:off x="6786175" y="2013650"/>
            <a:ext cx="1938300" cy="1857300"/>
          </a:xfrm>
          <a:prstGeom prst="rect">
            <a:avLst/>
          </a:prstGeom>
          <a:noFill/>
          <a:ln>
            <a:noFill/>
          </a:ln>
        </p:spPr>
        <p:txBody>
          <a:bodyPr spcFirstLastPara="1" wrap="square" lIns="91425" tIns="91425" rIns="91425" bIns="91425" anchor="t" anchorCtr="0">
            <a:noAutofit/>
          </a:bodyPr>
          <a:lstStyle/>
          <a:p>
            <a:pPr marL="215900" lvl="1" indent="-44450" algn="l" rtl="0">
              <a:lnSpc>
                <a:spcPct val="140000"/>
              </a:lnSpc>
              <a:spcBef>
                <a:spcPts val="0"/>
              </a:spcBef>
              <a:spcAft>
                <a:spcPts val="0"/>
              </a:spcAft>
              <a:buClr>
                <a:schemeClr val="dk1"/>
              </a:buClr>
              <a:buSzPts val="100"/>
              <a:buFont typeface="Calibri"/>
              <a:buChar char="•"/>
            </a:pPr>
            <a:endParaRPr sz="100">
              <a:solidFill>
                <a:schemeClr val="dk1"/>
              </a:solidFill>
              <a:latin typeface="Calibri"/>
              <a:ea typeface="Calibri"/>
              <a:cs typeface="Calibri"/>
              <a:sym typeface="Calibri"/>
            </a:endParaRPr>
          </a:p>
          <a:p>
            <a:pPr marL="457200" lvl="0" indent="-287655" algn="l" rtl="0">
              <a:lnSpc>
                <a:spcPct val="139964"/>
              </a:lnSpc>
              <a:spcBef>
                <a:spcPts val="0"/>
              </a:spcBef>
              <a:spcAft>
                <a:spcPts val="0"/>
              </a:spcAft>
              <a:buClr>
                <a:schemeClr val="dk1"/>
              </a:buClr>
              <a:buSzPts val="930"/>
              <a:buChar char="●"/>
            </a:pPr>
            <a:r>
              <a:rPr lang="en-GB" sz="930">
                <a:solidFill>
                  <a:schemeClr val="dk1"/>
                </a:solidFill>
                <a:latin typeface="Open Sans"/>
                <a:ea typeface="Open Sans"/>
                <a:cs typeface="Open Sans"/>
                <a:sym typeface="Open Sans"/>
              </a:rPr>
              <a:t>CNN</a:t>
            </a:r>
            <a:endParaRPr sz="200">
              <a:solidFill>
                <a:schemeClr val="dk1"/>
              </a:solidFill>
            </a:endParaRPr>
          </a:p>
          <a:p>
            <a:pPr marL="457200" lvl="0" indent="-287591" algn="l" rtl="0">
              <a:lnSpc>
                <a:spcPct val="140014"/>
              </a:lnSpc>
              <a:spcBef>
                <a:spcPts val="0"/>
              </a:spcBef>
              <a:spcAft>
                <a:spcPts val="0"/>
              </a:spcAft>
              <a:buClr>
                <a:schemeClr val="dk1"/>
              </a:buClr>
              <a:buSzPts val="929"/>
              <a:buChar char="●"/>
            </a:pPr>
            <a:r>
              <a:rPr lang="en-GB" sz="929">
                <a:solidFill>
                  <a:schemeClr val="dk1"/>
                </a:solidFill>
                <a:latin typeface="Open Sans"/>
                <a:ea typeface="Open Sans"/>
                <a:cs typeface="Open Sans"/>
                <a:sym typeface="Open Sans"/>
              </a:rPr>
              <a:t>Image processing</a:t>
            </a:r>
            <a:endParaRPr sz="200">
              <a:solidFill>
                <a:schemeClr val="dk1"/>
              </a:solidFill>
            </a:endParaRPr>
          </a:p>
          <a:p>
            <a:pPr marL="457200" lvl="0" indent="-287655" algn="l" rtl="0">
              <a:lnSpc>
                <a:spcPct val="139964"/>
              </a:lnSpc>
              <a:spcBef>
                <a:spcPts val="0"/>
              </a:spcBef>
              <a:spcAft>
                <a:spcPts val="0"/>
              </a:spcAft>
              <a:buClr>
                <a:schemeClr val="dk1"/>
              </a:buClr>
              <a:buSzPts val="930"/>
              <a:buChar char="●"/>
            </a:pPr>
            <a:r>
              <a:rPr lang="en-GB" sz="930">
                <a:solidFill>
                  <a:schemeClr val="dk1"/>
                </a:solidFill>
                <a:latin typeface="Open Sans"/>
                <a:ea typeface="Open Sans"/>
                <a:cs typeface="Open Sans"/>
                <a:sym typeface="Open Sans"/>
              </a:rPr>
              <a:t>Transfer learning</a:t>
            </a:r>
            <a:endParaRPr sz="930">
              <a:solidFill>
                <a:schemeClr val="dk1"/>
              </a:solidFill>
              <a:latin typeface="Open Sans"/>
              <a:ea typeface="Open Sans"/>
              <a:cs typeface="Open Sans"/>
              <a:sym typeface="Open Sans"/>
            </a:endParaRPr>
          </a:p>
          <a:p>
            <a:pPr marL="457200" lvl="0" indent="-287655" algn="l" rtl="0">
              <a:lnSpc>
                <a:spcPct val="139964"/>
              </a:lnSpc>
              <a:spcBef>
                <a:spcPts val="0"/>
              </a:spcBef>
              <a:spcAft>
                <a:spcPts val="0"/>
              </a:spcAft>
              <a:buClr>
                <a:schemeClr val="dk1"/>
              </a:buClr>
              <a:buSzPts val="930"/>
              <a:buFont typeface="Open Sans"/>
              <a:buChar char="●"/>
            </a:pPr>
            <a:r>
              <a:rPr lang="en-GB" sz="930">
                <a:solidFill>
                  <a:schemeClr val="dk1"/>
                </a:solidFill>
                <a:latin typeface="Open Sans"/>
                <a:ea typeface="Open Sans"/>
                <a:cs typeface="Open Sans"/>
                <a:sym typeface="Open Sans"/>
              </a:rPr>
              <a:t>Algorithm tuning</a:t>
            </a:r>
            <a:endParaRPr sz="930">
              <a:solidFill>
                <a:schemeClr val="dk1"/>
              </a:solidFill>
              <a:latin typeface="Open Sans"/>
              <a:ea typeface="Open Sans"/>
              <a:cs typeface="Open Sans"/>
              <a:sym typeface="Open Sans"/>
            </a:endParaRPr>
          </a:p>
          <a:p>
            <a:pPr marL="0" lvl="0" indent="0" algn="l" rtl="0">
              <a:lnSpc>
                <a:spcPct val="140014"/>
              </a:lnSpc>
              <a:spcBef>
                <a:spcPts val="0"/>
              </a:spcBef>
              <a:spcAft>
                <a:spcPts val="0"/>
              </a:spcAft>
              <a:buNone/>
            </a:pPr>
            <a:endParaRPr sz="200" b="1">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26"/>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239" name="Google Shape;239;p26"/>
          <p:cNvGrpSpPr/>
          <p:nvPr/>
        </p:nvGrpSpPr>
        <p:grpSpPr>
          <a:xfrm>
            <a:off x="0" y="4724400"/>
            <a:ext cx="8441965" cy="411200"/>
            <a:chOff x="0" y="4724400"/>
            <a:chExt cx="8441965" cy="411200"/>
          </a:xfrm>
        </p:grpSpPr>
        <p:pic>
          <p:nvPicPr>
            <p:cNvPr id="240" name="Google Shape;240;p26"/>
            <p:cNvPicPr preferRelativeResize="0"/>
            <p:nvPr/>
          </p:nvPicPr>
          <p:blipFill rotWithShape="1">
            <a:blip r:embed="rId4">
              <a:alphaModFix amt="80000"/>
            </a:blip>
            <a:srcRect r="36908"/>
            <a:stretch/>
          </p:blipFill>
          <p:spPr>
            <a:xfrm>
              <a:off x="0" y="4724400"/>
              <a:ext cx="2574551" cy="411200"/>
            </a:xfrm>
            <a:prstGeom prst="rect">
              <a:avLst/>
            </a:prstGeom>
            <a:noFill/>
            <a:ln>
              <a:noFill/>
            </a:ln>
          </p:spPr>
        </p:pic>
        <p:sp>
          <p:nvSpPr>
            <p:cNvPr id="241" name="Google Shape;241;p26"/>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2</a:t>
              </a:r>
              <a:r>
                <a:rPr lang="en-GB">
                  <a:solidFill>
                    <a:srgbClr val="242424"/>
                  </a:solidFill>
                </a:rPr>
                <a:t>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242" name="Google Shape;242;p26"/>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243" name="Google Shape;243;p26"/>
          <p:cNvSpPr txBox="1"/>
          <p:nvPr/>
        </p:nvSpPr>
        <p:spPr>
          <a:xfrm>
            <a:off x="1753219" y="1754353"/>
            <a:ext cx="5997000" cy="1016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rgbClr val="000000"/>
              </a:buClr>
              <a:buFont typeface="Arial"/>
              <a:buNone/>
            </a:pPr>
            <a:r>
              <a:rPr lang="en-GB" sz="2930" b="1">
                <a:solidFill>
                  <a:srgbClr val="004AAD"/>
                </a:solidFill>
                <a:latin typeface="Open Sans"/>
                <a:ea typeface="Open Sans"/>
                <a:cs typeface="Open Sans"/>
                <a:sym typeface="Open Sans"/>
              </a:rPr>
              <a:t>Completion of the components</a:t>
            </a:r>
            <a:endParaRPr/>
          </a:p>
          <a:p>
            <a:pPr marL="0" marR="0" lvl="0" indent="0" algn="ctr" rtl="0">
              <a:lnSpc>
                <a:spcPct val="129992"/>
              </a:lnSpc>
              <a:spcBef>
                <a:spcPts val="0"/>
              </a:spcBef>
              <a:spcAft>
                <a:spcPts val="0"/>
              </a:spcAft>
              <a:buClr>
                <a:srgbClr val="000000"/>
              </a:buClr>
              <a:buSzPts val="2500"/>
              <a:buFont typeface="Arial"/>
              <a:buNone/>
            </a:pPr>
            <a:endParaRPr sz="2500" b="1">
              <a:solidFill>
                <a:srgbClr val="242424"/>
              </a:solidFill>
            </a:endParaRPr>
          </a:p>
        </p:txBody>
      </p:sp>
      <p:sp>
        <p:nvSpPr>
          <p:cNvPr id="244" name="Google Shape;24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8"/>
        <p:cNvGrpSpPr/>
        <p:nvPr/>
      </p:nvGrpSpPr>
      <p:grpSpPr>
        <a:xfrm>
          <a:off x="0" y="0"/>
          <a:ext cx="0" cy="0"/>
          <a:chOff x="0" y="0"/>
          <a:chExt cx="0" cy="0"/>
        </a:xfrm>
      </p:grpSpPr>
      <p:sp>
        <p:nvSpPr>
          <p:cNvPr id="249" name="Google Shape;249;p27"/>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250" name="Google Shape;250;p27"/>
          <p:cNvGrpSpPr/>
          <p:nvPr/>
        </p:nvGrpSpPr>
        <p:grpSpPr>
          <a:xfrm>
            <a:off x="0" y="4724400"/>
            <a:ext cx="8441965" cy="411200"/>
            <a:chOff x="0" y="4724400"/>
            <a:chExt cx="8441965" cy="411200"/>
          </a:xfrm>
        </p:grpSpPr>
        <p:pic>
          <p:nvPicPr>
            <p:cNvPr id="251" name="Google Shape;251;p27"/>
            <p:cNvPicPr preferRelativeResize="0"/>
            <p:nvPr/>
          </p:nvPicPr>
          <p:blipFill rotWithShape="1">
            <a:blip r:embed="rId4">
              <a:alphaModFix amt="80000"/>
            </a:blip>
            <a:srcRect r="36908"/>
            <a:stretch/>
          </p:blipFill>
          <p:spPr>
            <a:xfrm>
              <a:off x="0" y="4724400"/>
              <a:ext cx="2574551" cy="411200"/>
            </a:xfrm>
            <a:prstGeom prst="rect">
              <a:avLst/>
            </a:prstGeom>
            <a:noFill/>
            <a:ln>
              <a:noFill/>
            </a:ln>
          </p:spPr>
        </p:pic>
        <p:sp>
          <p:nvSpPr>
            <p:cNvPr id="252" name="Google Shape;252;p27"/>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2</a:t>
              </a:r>
              <a:r>
                <a:rPr lang="en-GB">
                  <a:solidFill>
                    <a:srgbClr val="242424"/>
                  </a:solidFill>
                </a:rPr>
                <a:t>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253" name="Google Shape;253;p27"/>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254" name="Google Shape;254;p27"/>
          <p:cNvSpPr txBox="1"/>
          <p:nvPr/>
        </p:nvSpPr>
        <p:spPr>
          <a:xfrm>
            <a:off x="4399094" y="92953"/>
            <a:ext cx="5997000" cy="5349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endParaRPr sz="100" b="1">
              <a:solidFill>
                <a:srgbClr val="242424"/>
              </a:solidFill>
            </a:endParaRPr>
          </a:p>
        </p:txBody>
      </p:sp>
      <p:sp>
        <p:nvSpPr>
          <p:cNvPr id="255" name="Google Shape;25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sp>
        <p:nvSpPr>
          <p:cNvPr id="256" name="Google Shape;256;p27"/>
          <p:cNvSpPr/>
          <p:nvPr/>
        </p:nvSpPr>
        <p:spPr>
          <a:xfrm>
            <a:off x="1078725" y="1342075"/>
            <a:ext cx="3044700" cy="66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pic>
        <p:nvPicPr>
          <p:cNvPr id="257" name="Google Shape;257;p27"/>
          <p:cNvPicPr preferRelativeResize="0"/>
          <p:nvPr/>
        </p:nvPicPr>
        <p:blipFill rotWithShape="1">
          <a:blip r:embed="rId5">
            <a:alphaModFix/>
          </a:blip>
          <a:srcRect/>
          <a:stretch/>
        </p:blipFill>
        <p:spPr>
          <a:xfrm>
            <a:off x="1176825" y="1434313"/>
            <a:ext cx="478225" cy="478225"/>
          </a:xfrm>
          <a:prstGeom prst="rect">
            <a:avLst/>
          </a:prstGeom>
          <a:noFill/>
          <a:ln>
            <a:noFill/>
          </a:ln>
        </p:spPr>
      </p:pic>
      <p:sp>
        <p:nvSpPr>
          <p:cNvPr id="258" name="Google Shape;258;p27"/>
          <p:cNvSpPr/>
          <p:nvPr/>
        </p:nvSpPr>
        <p:spPr>
          <a:xfrm>
            <a:off x="1078725" y="2127900"/>
            <a:ext cx="3044700" cy="66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259" name="Google Shape;259;p27"/>
          <p:cNvSpPr/>
          <p:nvPr/>
        </p:nvSpPr>
        <p:spPr>
          <a:xfrm>
            <a:off x="1078725" y="2947702"/>
            <a:ext cx="3044700" cy="788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260" name="Google Shape;260;p27"/>
          <p:cNvSpPr/>
          <p:nvPr/>
        </p:nvSpPr>
        <p:spPr>
          <a:xfrm>
            <a:off x="1078725" y="3898901"/>
            <a:ext cx="3044700" cy="76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261" name="Google Shape;261;p27"/>
          <p:cNvSpPr/>
          <p:nvPr/>
        </p:nvSpPr>
        <p:spPr>
          <a:xfrm>
            <a:off x="4841600" y="3767500"/>
            <a:ext cx="3044700" cy="66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262" name="Google Shape;262;p27"/>
          <p:cNvSpPr/>
          <p:nvPr/>
        </p:nvSpPr>
        <p:spPr>
          <a:xfrm>
            <a:off x="4841600" y="2936838"/>
            <a:ext cx="3044700" cy="66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263" name="Google Shape;263;p27"/>
          <p:cNvSpPr/>
          <p:nvPr/>
        </p:nvSpPr>
        <p:spPr>
          <a:xfrm>
            <a:off x="4841600" y="2139463"/>
            <a:ext cx="3044700" cy="66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b="1"/>
          </a:p>
        </p:txBody>
      </p:sp>
      <p:sp>
        <p:nvSpPr>
          <p:cNvPr id="264" name="Google Shape;264;p27"/>
          <p:cNvSpPr/>
          <p:nvPr/>
        </p:nvSpPr>
        <p:spPr>
          <a:xfrm>
            <a:off x="4841600" y="1342100"/>
            <a:ext cx="3044700" cy="69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pic>
        <p:nvPicPr>
          <p:cNvPr id="265" name="Google Shape;265;p27"/>
          <p:cNvPicPr preferRelativeResize="0"/>
          <p:nvPr/>
        </p:nvPicPr>
        <p:blipFill rotWithShape="1">
          <a:blip r:embed="rId6">
            <a:alphaModFix/>
          </a:blip>
          <a:srcRect/>
          <a:stretch/>
        </p:blipFill>
        <p:spPr>
          <a:xfrm>
            <a:off x="1210338" y="2270637"/>
            <a:ext cx="411200" cy="411200"/>
          </a:xfrm>
          <a:prstGeom prst="rect">
            <a:avLst/>
          </a:prstGeom>
          <a:noFill/>
          <a:ln>
            <a:noFill/>
          </a:ln>
        </p:spPr>
      </p:pic>
      <p:pic>
        <p:nvPicPr>
          <p:cNvPr id="266" name="Google Shape;266;p27"/>
          <p:cNvPicPr preferRelativeResize="0"/>
          <p:nvPr/>
        </p:nvPicPr>
        <p:blipFill rotWithShape="1">
          <a:blip r:embed="rId7">
            <a:alphaModFix/>
          </a:blip>
          <a:srcRect/>
          <a:stretch/>
        </p:blipFill>
        <p:spPr>
          <a:xfrm rot="-563189">
            <a:off x="1116523" y="3977749"/>
            <a:ext cx="504978" cy="504978"/>
          </a:xfrm>
          <a:prstGeom prst="rect">
            <a:avLst/>
          </a:prstGeom>
          <a:noFill/>
          <a:ln>
            <a:noFill/>
          </a:ln>
        </p:spPr>
      </p:pic>
      <p:pic>
        <p:nvPicPr>
          <p:cNvPr id="267" name="Google Shape;267;p27"/>
          <p:cNvPicPr preferRelativeResize="0"/>
          <p:nvPr/>
        </p:nvPicPr>
        <p:blipFill rotWithShape="1">
          <a:blip r:embed="rId7">
            <a:alphaModFix/>
          </a:blip>
          <a:srcRect/>
          <a:stretch/>
        </p:blipFill>
        <p:spPr>
          <a:xfrm rot="-563187">
            <a:off x="1169364" y="3075323"/>
            <a:ext cx="493127" cy="493127"/>
          </a:xfrm>
          <a:prstGeom prst="rect">
            <a:avLst/>
          </a:prstGeom>
          <a:noFill/>
          <a:ln>
            <a:noFill/>
          </a:ln>
        </p:spPr>
      </p:pic>
      <p:pic>
        <p:nvPicPr>
          <p:cNvPr id="268" name="Google Shape;268;p27"/>
          <p:cNvPicPr preferRelativeResize="0"/>
          <p:nvPr/>
        </p:nvPicPr>
        <p:blipFill rotWithShape="1">
          <a:blip r:embed="rId7">
            <a:alphaModFix/>
          </a:blip>
          <a:srcRect/>
          <a:stretch/>
        </p:blipFill>
        <p:spPr>
          <a:xfrm rot="-563187">
            <a:off x="4924814" y="1426861"/>
            <a:ext cx="493127" cy="493127"/>
          </a:xfrm>
          <a:prstGeom prst="rect">
            <a:avLst/>
          </a:prstGeom>
          <a:noFill/>
          <a:ln>
            <a:noFill/>
          </a:ln>
        </p:spPr>
      </p:pic>
      <p:pic>
        <p:nvPicPr>
          <p:cNvPr id="269" name="Google Shape;269;p27"/>
          <p:cNvPicPr preferRelativeResize="0"/>
          <p:nvPr/>
        </p:nvPicPr>
        <p:blipFill rotWithShape="1">
          <a:blip r:embed="rId8">
            <a:alphaModFix/>
          </a:blip>
          <a:srcRect/>
          <a:stretch/>
        </p:blipFill>
        <p:spPr>
          <a:xfrm>
            <a:off x="4932275" y="2252125"/>
            <a:ext cx="478225" cy="478225"/>
          </a:xfrm>
          <a:prstGeom prst="rect">
            <a:avLst/>
          </a:prstGeom>
          <a:noFill/>
          <a:ln>
            <a:noFill/>
          </a:ln>
        </p:spPr>
      </p:pic>
      <p:pic>
        <p:nvPicPr>
          <p:cNvPr id="270" name="Google Shape;270;p27"/>
          <p:cNvPicPr preferRelativeResize="0"/>
          <p:nvPr/>
        </p:nvPicPr>
        <p:blipFill rotWithShape="1">
          <a:blip r:embed="rId9">
            <a:alphaModFix/>
          </a:blip>
          <a:srcRect/>
          <a:stretch/>
        </p:blipFill>
        <p:spPr>
          <a:xfrm>
            <a:off x="4987025" y="3055787"/>
            <a:ext cx="580575" cy="458101"/>
          </a:xfrm>
          <a:prstGeom prst="rect">
            <a:avLst/>
          </a:prstGeom>
          <a:noFill/>
          <a:ln>
            <a:noFill/>
          </a:ln>
        </p:spPr>
      </p:pic>
      <p:pic>
        <p:nvPicPr>
          <p:cNvPr id="271" name="Google Shape;271;p27"/>
          <p:cNvPicPr preferRelativeResize="0"/>
          <p:nvPr/>
        </p:nvPicPr>
        <p:blipFill rotWithShape="1">
          <a:blip r:embed="rId10">
            <a:alphaModFix/>
          </a:blip>
          <a:srcRect/>
          <a:stretch/>
        </p:blipFill>
        <p:spPr>
          <a:xfrm>
            <a:off x="5038199" y="3880027"/>
            <a:ext cx="478225" cy="478225"/>
          </a:xfrm>
          <a:prstGeom prst="rect">
            <a:avLst/>
          </a:prstGeom>
          <a:noFill/>
          <a:ln>
            <a:noFill/>
          </a:ln>
        </p:spPr>
      </p:pic>
      <p:sp>
        <p:nvSpPr>
          <p:cNvPr id="272" name="Google Shape;272;p27"/>
          <p:cNvSpPr txBox="1"/>
          <p:nvPr/>
        </p:nvSpPr>
        <p:spPr>
          <a:xfrm>
            <a:off x="1829029" y="1580423"/>
            <a:ext cx="2421600" cy="1860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GB" sz="1208" b="1" i="0" u="none" strike="noStrike" cap="none">
                <a:solidFill>
                  <a:srgbClr val="000000"/>
                </a:solidFill>
                <a:latin typeface="Open Sans"/>
                <a:ea typeface="Open Sans"/>
                <a:cs typeface="Open Sans"/>
                <a:sym typeface="Open Sans"/>
              </a:rPr>
              <a:t>Data collection</a:t>
            </a:r>
            <a:endParaRPr sz="500"/>
          </a:p>
        </p:txBody>
      </p:sp>
      <p:sp>
        <p:nvSpPr>
          <p:cNvPr id="273" name="Google Shape;273;p27"/>
          <p:cNvSpPr txBox="1"/>
          <p:nvPr/>
        </p:nvSpPr>
        <p:spPr>
          <a:xfrm>
            <a:off x="1829027" y="2383239"/>
            <a:ext cx="3048900" cy="1860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GB" sz="1208" b="1" i="0" u="none" strike="noStrike" cap="none">
                <a:solidFill>
                  <a:schemeClr val="dk1"/>
                </a:solidFill>
                <a:latin typeface="Open Sans"/>
                <a:ea typeface="Open Sans"/>
                <a:cs typeface="Open Sans"/>
                <a:sym typeface="Open Sans"/>
              </a:rPr>
              <a:t>Data pre-processing</a:t>
            </a:r>
            <a:r>
              <a:rPr lang="en-GB" sz="1208" b="1" i="0" u="none" strike="noStrike" cap="none">
                <a:solidFill>
                  <a:srgbClr val="FFFFFF"/>
                </a:solidFill>
                <a:latin typeface="Open Sans"/>
                <a:ea typeface="Open Sans"/>
                <a:cs typeface="Open Sans"/>
                <a:sym typeface="Open Sans"/>
              </a:rPr>
              <a:t> </a:t>
            </a:r>
            <a:endParaRPr sz="500"/>
          </a:p>
        </p:txBody>
      </p:sp>
      <p:sp>
        <p:nvSpPr>
          <p:cNvPr id="274" name="Google Shape;274;p27"/>
          <p:cNvSpPr txBox="1"/>
          <p:nvPr/>
        </p:nvSpPr>
        <p:spPr>
          <a:xfrm>
            <a:off x="1706225" y="3050011"/>
            <a:ext cx="2521200" cy="5895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GB" sz="1008" b="1" i="0" u="none" strike="noStrike" cap="none">
                <a:solidFill>
                  <a:srgbClr val="000000"/>
                </a:solidFill>
                <a:latin typeface="Open Sans"/>
                <a:ea typeface="Open Sans"/>
                <a:cs typeface="Open Sans"/>
                <a:sym typeface="Open Sans"/>
              </a:rPr>
              <a:t>Used transfer learning based Convolutional Neural Network(CNN) architectures for training models</a:t>
            </a:r>
            <a:endParaRPr sz="300"/>
          </a:p>
        </p:txBody>
      </p:sp>
      <p:sp>
        <p:nvSpPr>
          <p:cNvPr id="275" name="Google Shape;275;p27"/>
          <p:cNvSpPr txBox="1"/>
          <p:nvPr/>
        </p:nvSpPr>
        <p:spPr>
          <a:xfrm>
            <a:off x="1706225" y="3973300"/>
            <a:ext cx="2786400" cy="5895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GB" sz="1008" b="1" i="0" u="none" strike="noStrike" cap="none">
                <a:solidFill>
                  <a:schemeClr val="dk1"/>
                </a:solidFill>
                <a:latin typeface="Open Sans"/>
                <a:ea typeface="Open Sans"/>
                <a:cs typeface="Open Sans"/>
                <a:sym typeface="Open Sans"/>
              </a:rPr>
              <a:t>Data augmentation and selected the </a:t>
            </a:r>
            <a:endParaRPr sz="1008" b="1" i="0" u="none" strike="noStrike" cap="none">
              <a:solidFill>
                <a:schemeClr val="dk1"/>
              </a:solidFill>
              <a:latin typeface="Open Sans"/>
              <a:ea typeface="Open Sans"/>
              <a:cs typeface="Open Sans"/>
              <a:sym typeface="Open Sans"/>
            </a:endParaRPr>
          </a:p>
          <a:p>
            <a:pPr marL="0" marR="0" lvl="0" indent="0" algn="l" rtl="0">
              <a:lnSpc>
                <a:spcPct val="139990"/>
              </a:lnSpc>
              <a:spcBef>
                <a:spcPts val="0"/>
              </a:spcBef>
              <a:spcAft>
                <a:spcPts val="0"/>
              </a:spcAft>
              <a:buNone/>
            </a:pPr>
            <a:r>
              <a:rPr lang="en-GB" sz="1008" b="1" i="0" u="none" strike="noStrike" cap="none">
                <a:solidFill>
                  <a:schemeClr val="dk1"/>
                </a:solidFill>
                <a:latin typeface="Open Sans"/>
                <a:ea typeface="Open Sans"/>
                <a:cs typeface="Open Sans"/>
                <a:sym typeface="Open Sans"/>
              </a:rPr>
              <a:t>best technique to retrain models to achieve good fitting</a:t>
            </a:r>
            <a:endParaRPr sz="300">
              <a:solidFill>
                <a:schemeClr val="dk1"/>
              </a:solidFill>
            </a:endParaRPr>
          </a:p>
        </p:txBody>
      </p:sp>
      <p:sp>
        <p:nvSpPr>
          <p:cNvPr id="276" name="Google Shape;276;p27"/>
          <p:cNvSpPr txBox="1"/>
          <p:nvPr/>
        </p:nvSpPr>
        <p:spPr>
          <a:xfrm flipH="1">
            <a:off x="5567599" y="1415299"/>
            <a:ext cx="2421600" cy="5895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GB" sz="1008" b="1" i="0" u="none" strike="noStrike" cap="none">
                <a:solidFill>
                  <a:schemeClr val="dk1"/>
                </a:solidFill>
                <a:latin typeface="Open Sans"/>
                <a:ea typeface="Open Sans"/>
                <a:cs typeface="Open Sans"/>
                <a:sym typeface="Open Sans"/>
              </a:rPr>
              <a:t>Tuning hyper-parameters and retrained models to select the best architecture</a:t>
            </a:r>
            <a:endParaRPr sz="300">
              <a:solidFill>
                <a:schemeClr val="dk1"/>
              </a:solidFill>
            </a:endParaRPr>
          </a:p>
        </p:txBody>
      </p:sp>
      <p:sp>
        <p:nvSpPr>
          <p:cNvPr id="277" name="Google Shape;277;p27"/>
          <p:cNvSpPr txBox="1"/>
          <p:nvPr/>
        </p:nvSpPr>
        <p:spPr>
          <a:xfrm>
            <a:off x="5648008" y="2393276"/>
            <a:ext cx="4748100" cy="1860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GB" sz="1208" b="1" i="0" u="none" strike="noStrike" cap="none">
                <a:solidFill>
                  <a:srgbClr val="000000"/>
                </a:solidFill>
                <a:latin typeface="Open Sans"/>
                <a:ea typeface="Open Sans"/>
                <a:cs typeface="Open Sans"/>
                <a:sym typeface="Open Sans"/>
              </a:rPr>
              <a:t>Data Visualization</a:t>
            </a:r>
            <a:endParaRPr sz="500"/>
          </a:p>
        </p:txBody>
      </p:sp>
      <p:sp>
        <p:nvSpPr>
          <p:cNvPr id="278" name="Google Shape;278;p27"/>
          <p:cNvSpPr txBox="1"/>
          <p:nvPr/>
        </p:nvSpPr>
        <p:spPr>
          <a:xfrm>
            <a:off x="5713249" y="3098687"/>
            <a:ext cx="2042400" cy="3723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GB" sz="1008" b="1" i="0" u="none" strike="noStrike" cap="none">
                <a:solidFill>
                  <a:schemeClr val="dk1"/>
                </a:solidFill>
                <a:latin typeface="Open Sans"/>
                <a:ea typeface="Open Sans"/>
                <a:cs typeface="Open Sans"/>
                <a:sym typeface="Open Sans"/>
              </a:rPr>
              <a:t>Host the finalized model in the flask server</a:t>
            </a:r>
            <a:endParaRPr sz="300">
              <a:solidFill>
                <a:schemeClr val="dk1"/>
              </a:solidFill>
            </a:endParaRPr>
          </a:p>
        </p:txBody>
      </p:sp>
      <p:sp>
        <p:nvSpPr>
          <p:cNvPr id="279" name="Google Shape;279;p27"/>
          <p:cNvSpPr txBox="1"/>
          <p:nvPr/>
        </p:nvSpPr>
        <p:spPr>
          <a:xfrm>
            <a:off x="5614850" y="3911538"/>
            <a:ext cx="2239200" cy="372300"/>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GB" sz="1008" b="1" i="0" u="none" strike="noStrike" cap="none">
                <a:solidFill>
                  <a:schemeClr val="dk1"/>
                </a:solidFill>
                <a:latin typeface="Open Sans"/>
                <a:ea typeface="Open Sans"/>
                <a:cs typeface="Open Sans"/>
                <a:sym typeface="Open Sans"/>
              </a:rPr>
              <a:t>Displayed the results in mobile application</a:t>
            </a:r>
            <a:endParaRPr sz="3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p28"/>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285" name="Google Shape;285;p28"/>
          <p:cNvGrpSpPr/>
          <p:nvPr/>
        </p:nvGrpSpPr>
        <p:grpSpPr>
          <a:xfrm>
            <a:off x="0" y="4724400"/>
            <a:ext cx="8441965" cy="411200"/>
            <a:chOff x="0" y="4724400"/>
            <a:chExt cx="8441965" cy="411200"/>
          </a:xfrm>
        </p:grpSpPr>
        <p:pic>
          <p:nvPicPr>
            <p:cNvPr id="286" name="Google Shape;286;p28"/>
            <p:cNvPicPr preferRelativeResize="0"/>
            <p:nvPr/>
          </p:nvPicPr>
          <p:blipFill rotWithShape="1">
            <a:blip r:embed="rId4">
              <a:alphaModFix amt="80000"/>
            </a:blip>
            <a:srcRect r="36908"/>
            <a:stretch/>
          </p:blipFill>
          <p:spPr>
            <a:xfrm>
              <a:off x="0" y="4724400"/>
              <a:ext cx="2574551" cy="411200"/>
            </a:xfrm>
            <a:prstGeom prst="rect">
              <a:avLst/>
            </a:prstGeom>
            <a:noFill/>
            <a:ln>
              <a:noFill/>
            </a:ln>
          </p:spPr>
        </p:pic>
        <p:sp>
          <p:nvSpPr>
            <p:cNvPr id="287" name="Google Shape;287;p28"/>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2</a:t>
              </a:r>
              <a:r>
                <a:rPr lang="en-GB">
                  <a:solidFill>
                    <a:srgbClr val="242424"/>
                  </a:solidFill>
                </a:rPr>
                <a:t>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288" name="Google Shape;288;p28"/>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289" name="Google Shape;289;p28"/>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
        <p:nvSpPr>
          <p:cNvPr id="290" name="Google Shape;29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16</a:t>
            </a:fld>
            <a:endParaRPr/>
          </a:p>
        </p:txBody>
      </p:sp>
      <p:pic>
        <p:nvPicPr>
          <p:cNvPr id="291" name="Google Shape;291;p28"/>
          <p:cNvPicPr preferRelativeResize="0"/>
          <p:nvPr/>
        </p:nvPicPr>
        <p:blipFill>
          <a:blip r:embed="rId5">
            <a:alphaModFix/>
          </a:blip>
          <a:stretch>
            <a:fillRect/>
          </a:stretch>
        </p:blipFill>
        <p:spPr>
          <a:xfrm>
            <a:off x="104375" y="1312600"/>
            <a:ext cx="2964800" cy="2348799"/>
          </a:xfrm>
          <a:prstGeom prst="rect">
            <a:avLst/>
          </a:prstGeom>
          <a:noFill/>
          <a:ln>
            <a:noFill/>
          </a:ln>
        </p:spPr>
      </p:pic>
      <p:pic>
        <p:nvPicPr>
          <p:cNvPr id="292" name="Google Shape;292;p28"/>
          <p:cNvPicPr preferRelativeResize="0"/>
          <p:nvPr/>
        </p:nvPicPr>
        <p:blipFill>
          <a:blip r:embed="rId6">
            <a:alphaModFix/>
          </a:blip>
          <a:stretch>
            <a:fillRect/>
          </a:stretch>
        </p:blipFill>
        <p:spPr>
          <a:xfrm>
            <a:off x="3140575" y="1348913"/>
            <a:ext cx="2964800" cy="2445678"/>
          </a:xfrm>
          <a:prstGeom prst="rect">
            <a:avLst/>
          </a:prstGeom>
          <a:noFill/>
          <a:ln>
            <a:noFill/>
          </a:ln>
        </p:spPr>
      </p:pic>
      <p:pic>
        <p:nvPicPr>
          <p:cNvPr id="293" name="Google Shape;293;p28"/>
          <p:cNvPicPr preferRelativeResize="0"/>
          <p:nvPr/>
        </p:nvPicPr>
        <p:blipFill>
          <a:blip r:embed="rId7">
            <a:alphaModFix/>
          </a:blip>
          <a:stretch>
            <a:fillRect/>
          </a:stretch>
        </p:blipFill>
        <p:spPr>
          <a:xfrm>
            <a:off x="6176775" y="1312600"/>
            <a:ext cx="2801126" cy="2348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grpSp>
        <p:nvGrpSpPr>
          <p:cNvPr id="298" name="Google Shape;298;p29"/>
          <p:cNvGrpSpPr/>
          <p:nvPr/>
        </p:nvGrpSpPr>
        <p:grpSpPr>
          <a:xfrm>
            <a:off x="0" y="4724400"/>
            <a:ext cx="9144000" cy="424750"/>
            <a:chOff x="0" y="4724400"/>
            <a:chExt cx="9144000" cy="424750"/>
          </a:xfrm>
        </p:grpSpPr>
        <p:sp>
          <p:nvSpPr>
            <p:cNvPr id="299" name="Google Shape;299;p29"/>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300" name="Google Shape;300;p29"/>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301" name="Google Shape;301;p29"/>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302" name="Google Shape;302;p29"/>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303" name="Google Shape;303;p29"/>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Skin Tone Classification</a:t>
            </a:r>
            <a:endParaRPr sz="1800">
              <a:solidFill>
                <a:schemeClr val="dk1"/>
              </a:solidFill>
              <a:latin typeface="Calibri"/>
              <a:ea typeface="Calibri"/>
              <a:cs typeface="Calibri"/>
              <a:sym typeface="Calibri"/>
            </a:endParaRPr>
          </a:p>
        </p:txBody>
      </p:sp>
      <p:sp>
        <p:nvSpPr>
          <p:cNvPr id="304" name="Google Shape;30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17</a:t>
            </a:fld>
            <a:endParaRPr/>
          </a:p>
        </p:txBody>
      </p:sp>
      <p:pic>
        <p:nvPicPr>
          <p:cNvPr id="305" name="Google Shape;305;p29"/>
          <p:cNvPicPr preferRelativeResize="0"/>
          <p:nvPr/>
        </p:nvPicPr>
        <p:blipFill>
          <a:blip r:embed="rId5">
            <a:alphaModFix/>
          </a:blip>
          <a:stretch>
            <a:fillRect/>
          </a:stretch>
        </p:blipFill>
        <p:spPr>
          <a:xfrm>
            <a:off x="321000" y="1157000"/>
            <a:ext cx="6573601" cy="1433125"/>
          </a:xfrm>
          <a:prstGeom prst="rect">
            <a:avLst/>
          </a:prstGeom>
          <a:noFill/>
          <a:ln>
            <a:noFill/>
          </a:ln>
        </p:spPr>
      </p:pic>
      <p:sp>
        <p:nvSpPr>
          <p:cNvPr id="306" name="Google Shape;306;p29"/>
          <p:cNvSpPr txBox="1"/>
          <p:nvPr/>
        </p:nvSpPr>
        <p:spPr>
          <a:xfrm>
            <a:off x="321000" y="2650650"/>
            <a:ext cx="4730400" cy="169200"/>
          </a:xfrm>
          <a:prstGeom prst="rect">
            <a:avLst/>
          </a:prstGeom>
          <a:noFill/>
          <a:ln>
            <a:noFill/>
          </a:ln>
        </p:spPr>
        <p:txBody>
          <a:bodyPr spcFirstLastPara="1" wrap="square" lIns="0" tIns="0" rIns="0" bIns="0" anchor="t" anchorCtr="0">
            <a:spAutoFit/>
          </a:bodyPr>
          <a:lstStyle/>
          <a:p>
            <a:pPr marL="914400" lvl="1" indent="-298450" algn="l" rtl="0">
              <a:lnSpc>
                <a:spcPct val="115000"/>
              </a:lnSpc>
              <a:spcBef>
                <a:spcPts val="1200"/>
              </a:spcBef>
              <a:spcAft>
                <a:spcPts val="0"/>
              </a:spcAft>
              <a:buClr>
                <a:schemeClr val="dk1"/>
              </a:buClr>
              <a:buSzPts val="1100"/>
              <a:buChar char="•"/>
            </a:pPr>
            <a:r>
              <a:rPr lang="en-GB" sz="1100">
                <a:solidFill>
                  <a:schemeClr val="dk1"/>
                </a:solidFill>
              </a:rPr>
              <a:t>Used </a:t>
            </a:r>
            <a:r>
              <a:rPr lang="en-GB" sz="1100">
                <a:solidFill>
                  <a:srgbClr val="188038"/>
                </a:solidFill>
                <a:latin typeface="Roboto Mono"/>
                <a:ea typeface="Roboto Mono"/>
                <a:cs typeface="Roboto Mono"/>
                <a:sym typeface="Roboto Mono"/>
              </a:rPr>
              <a:t>kagglehub</a:t>
            </a:r>
            <a:r>
              <a:rPr lang="en-GB" sz="1100">
                <a:solidFill>
                  <a:schemeClr val="dk1"/>
                </a:solidFill>
              </a:rPr>
              <a:t> to download the "Dataset Skin Tone."</a:t>
            </a:r>
            <a:endParaRPr sz="2042" b="1">
              <a:latin typeface="Open Sans"/>
              <a:ea typeface="Open Sans"/>
              <a:cs typeface="Open Sans"/>
              <a:sym typeface="Open Sans"/>
            </a:endParaRPr>
          </a:p>
        </p:txBody>
      </p:sp>
      <p:pic>
        <p:nvPicPr>
          <p:cNvPr id="307" name="Google Shape;307;p29"/>
          <p:cNvPicPr preferRelativeResize="0"/>
          <p:nvPr/>
        </p:nvPicPr>
        <p:blipFill>
          <a:blip r:embed="rId6">
            <a:alphaModFix/>
          </a:blip>
          <a:stretch>
            <a:fillRect/>
          </a:stretch>
        </p:blipFill>
        <p:spPr>
          <a:xfrm>
            <a:off x="5731450" y="2696588"/>
            <a:ext cx="3077869" cy="1860176"/>
          </a:xfrm>
          <a:prstGeom prst="rect">
            <a:avLst/>
          </a:prstGeom>
          <a:noFill/>
          <a:ln>
            <a:noFill/>
          </a:ln>
        </p:spPr>
      </p:pic>
      <p:sp>
        <p:nvSpPr>
          <p:cNvPr id="308" name="Google Shape;308;p29"/>
          <p:cNvSpPr txBox="1"/>
          <p:nvPr/>
        </p:nvSpPr>
        <p:spPr>
          <a:xfrm>
            <a:off x="2839499" y="3428925"/>
            <a:ext cx="5111700" cy="175800"/>
          </a:xfrm>
          <a:prstGeom prst="rect">
            <a:avLst/>
          </a:prstGeom>
          <a:noFill/>
          <a:ln>
            <a:noFill/>
          </a:ln>
        </p:spPr>
        <p:txBody>
          <a:bodyPr spcFirstLastPara="1" wrap="square" lIns="0" tIns="0" rIns="0" bIns="0" anchor="t" anchorCtr="0">
            <a:spAutoFit/>
          </a:bodyPr>
          <a:lstStyle/>
          <a:p>
            <a:pPr marL="441031" marR="0" lvl="1" indent="-163365" algn="l" rtl="0">
              <a:lnSpc>
                <a:spcPct val="140009"/>
              </a:lnSpc>
              <a:spcBef>
                <a:spcPts val="0"/>
              </a:spcBef>
              <a:spcAft>
                <a:spcPts val="0"/>
              </a:spcAft>
              <a:buClr>
                <a:srgbClr val="000000"/>
              </a:buClr>
              <a:buSzPts val="1142"/>
              <a:buFont typeface="Arial"/>
              <a:buChar char="•"/>
            </a:pPr>
            <a:r>
              <a:rPr lang="en-GB" sz="1142" i="0" u="none" strike="noStrike" cap="none">
                <a:solidFill>
                  <a:srgbClr val="000000"/>
                </a:solidFill>
                <a:latin typeface="Open Sans"/>
                <a:ea typeface="Open Sans"/>
                <a:cs typeface="Open Sans"/>
                <a:sym typeface="Open Sans"/>
              </a:rPr>
              <a:t>Data pre-processing implemetation</a:t>
            </a:r>
            <a:endParaRPr sz="500"/>
          </a:p>
        </p:txBody>
      </p:sp>
      <p:sp>
        <p:nvSpPr>
          <p:cNvPr id="309" name="Google Shape;309;p29"/>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grpSp>
        <p:nvGrpSpPr>
          <p:cNvPr id="314" name="Google Shape;314;p30"/>
          <p:cNvGrpSpPr/>
          <p:nvPr/>
        </p:nvGrpSpPr>
        <p:grpSpPr>
          <a:xfrm>
            <a:off x="0" y="4724400"/>
            <a:ext cx="9144000" cy="424750"/>
            <a:chOff x="0" y="4724400"/>
            <a:chExt cx="9144000" cy="424750"/>
          </a:xfrm>
        </p:grpSpPr>
        <p:sp>
          <p:nvSpPr>
            <p:cNvPr id="315" name="Google Shape;315;p30"/>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316" name="Google Shape;316;p30"/>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317" name="Google Shape;317;p30"/>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318" name="Google Shape;318;p30"/>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319" name="Google Shape;319;p30"/>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Skin Tone Classification</a:t>
            </a:r>
            <a:endParaRPr sz="1800">
              <a:solidFill>
                <a:schemeClr val="dk1"/>
              </a:solidFill>
              <a:latin typeface="Calibri"/>
              <a:ea typeface="Calibri"/>
              <a:cs typeface="Calibri"/>
              <a:sym typeface="Calibri"/>
            </a:endParaRPr>
          </a:p>
        </p:txBody>
      </p:sp>
      <p:sp>
        <p:nvSpPr>
          <p:cNvPr id="320" name="Google Shape;32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18</a:t>
            </a:fld>
            <a:endParaRPr/>
          </a:p>
        </p:txBody>
      </p:sp>
      <p:sp>
        <p:nvSpPr>
          <p:cNvPr id="321" name="Google Shape;321;p30"/>
          <p:cNvSpPr txBox="1"/>
          <p:nvPr/>
        </p:nvSpPr>
        <p:spPr>
          <a:xfrm>
            <a:off x="4228849" y="3811875"/>
            <a:ext cx="5111700" cy="668100"/>
          </a:xfrm>
          <a:prstGeom prst="rect">
            <a:avLst/>
          </a:prstGeom>
          <a:noFill/>
          <a:ln>
            <a:noFill/>
          </a:ln>
        </p:spPr>
        <p:txBody>
          <a:bodyPr spcFirstLastPara="1" wrap="square" lIns="0" tIns="0" rIns="0" bIns="0" anchor="t" anchorCtr="0">
            <a:spAutoFit/>
          </a:bodyPr>
          <a:lstStyle/>
          <a:p>
            <a:pPr marL="441031" marR="0" lvl="1" indent="-163365" algn="l" rtl="0">
              <a:lnSpc>
                <a:spcPct val="140009"/>
              </a:lnSpc>
              <a:spcBef>
                <a:spcPts val="0"/>
              </a:spcBef>
              <a:spcAft>
                <a:spcPts val="0"/>
              </a:spcAft>
              <a:buClr>
                <a:srgbClr val="000000"/>
              </a:buClr>
              <a:buSzPts val="1142"/>
              <a:buFont typeface="Arial"/>
              <a:buChar char="•"/>
            </a:pPr>
            <a:r>
              <a:rPr lang="en-GB" sz="1142">
                <a:latin typeface="Open Sans"/>
                <a:ea typeface="Open Sans"/>
                <a:cs typeface="Open Sans"/>
                <a:sym typeface="Open Sans"/>
              </a:rPr>
              <a:t>Model Architecture</a:t>
            </a:r>
            <a:endParaRPr sz="1142">
              <a:latin typeface="Open Sans"/>
              <a:ea typeface="Open Sans"/>
              <a:cs typeface="Open Sans"/>
              <a:sym typeface="Open Sans"/>
            </a:endParaRPr>
          </a:p>
          <a:p>
            <a:pPr marL="0" marR="0" lvl="0" indent="0" algn="l" rtl="0">
              <a:lnSpc>
                <a:spcPct val="140009"/>
              </a:lnSpc>
              <a:spcBef>
                <a:spcPts val="0"/>
              </a:spcBef>
              <a:spcAft>
                <a:spcPts val="0"/>
              </a:spcAft>
              <a:buNone/>
            </a:pPr>
            <a:r>
              <a:rPr lang="en-GB" sz="1142">
                <a:latin typeface="Open Sans"/>
                <a:ea typeface="Open Sans"/>
                <a:cs typeface="Open Sans"/>
                <a:sym typeface="Open Sans"/>
              </a:rPr>
              <a:t>Built a CNN model with convolutional layers, pooling layers, and fully connected layers.</a:t>
            </a:r>
            <a:endParaRPr sz="1142">
              <a:latin typeface="Open Sans"/>
              <a:ea typeface="Open Sans"/>
              <a:cs typeface="Open Sans"/>
              <a:sym typeface="Open Sans"/>
            </a:endParaRPr>
          </a:p>
        </p:txBody>
      </p:sp>
      <p:pic>
        <p:nvPicPr>
          <p:cNvPr id="322" name="Google Shape;322;p30"/>
          <p:cNvPicPr preferRelativeResize="0"/>
          <p:nvPr/>
        </p:nvPicPr>
        <p:blipFill>
          <a:blip r:embed="rId5">
            <a:alphaModFix/>
          </a:blip>
          <a:stretch>
            <a:fillRect/>
          </a:stretch>
        </p:blipFill>
        <p:spPr>
          <a:xfrm>
            <a:off x="686113" y="1106300"/>
            <a:ext cx="2583830" cy="2599325"/>
          </a:xfrm>
          <a:prstGeom prst="rect">
            <a:avLst/>
          </a:prstGeom>
          <a:noFill/>
          <a:ln>
            <a:noFill/>
          </a:ln>
        </p:spPr>
      </p:pic>
      <p:sp>
        <p:nvSpPr>
          <p:cNvPr id="323" name="Google Shape;323;p30"/>
          <p:cNvSpPr txBox="1"/>
          <p:nvPr/>
        </p:nvSpPr>
        <p:spPr>
          <a:xfrm>
            <a:off x="793044" y="3811875"/>
            <a:ext cx="2262600" cy="175800"/>
          </a:xfrm>
          <a:prstGeom prst="rect">
            <a:avLst/>
          </a:prstGeom>
          <a:noFill/>
          <a:ln>
            <a:noFill/>
          </a:ln>
        </p:spPr>
        <p:txBody>
          <a:bodyPr spcFirstLastPara="1" wrap="square" lIns="0" tIns="0" rIns="0" bIns="0" anchor="t" anchorCtr="0">
            <a:spAutoFit/>
          </a:bodyPr>
          <a:lstStyle/>
          <a:p>
            <a:pPr marL="441031" marR="0" lvl="1" indent="-163365" algn="l" rtl="0">
              <a:lnSpc>
                <a:spcPct val="140009"/>
              </a:lnSpc>
              <a:spcBef>
                <a:spcPts val="0"/>
              </a:spcBef>
              <a:spcAft>
                <a:spcPts val="0"/>
              </a:spcAft>
              <a:buClr>
                <a:srgbClr val="000000"/>
              </a:buClr>
              <a:buSzPts val="1142"/>
              <a:buFont typeface="Arial"/>
              <a:buChar char="•"/>
            </a:pPr>
            <a:r>
              <a:rPr lang="en-GB" sz="1142" i="0" u="none" strike="noStrike" cap="none">
                <a:solidFill>
                  <a:srgbClr val="000000"/>
                </a:solidFill>
                <a:latin typeface="Open Sans"/>
                <a:ea typeface="Open Sans"/>
                <a:cs typeface="Open Sans"/>
                <a:sym typeface="Open Sans"/>
              </a:rPr>
              <a:t>Data augmentation</a:t>
            </a:r>
            <a:endParaRPr sz="500"/>
          </a:p>
        </p:txBody>
      </p:sp>
      <p:pic>
        <p:nvPicPr>
          <p:cNvPr id="324" name="Google Shape;324;p30"/>
          <p:cNvPicPr preferRelativeResize="0"/>
          <p:nvPr/>
        </p:nvPicPr>
        <p:blipFill>
          <a:blip r:embed="rId6">
            <a:alphaModFix/>
          </a:blip>
          <a:stretch>
            <a:fillRect/>
          </a:stretch>
        </p:blipFill>
        <p:spPr>
          <a:xfrm>
            <a:off x="4056900" y="1106300"/>
            <a:ext cx="3796062" cy="2599325"/>
          </a:xfrm>
          <a:prstGeom prst="rect">
            <a:avLst/>
          </a:prstGeom>
          <a:noFill/>
          <a:ln>
            <a:noFill/>
          </a:ln>
        </p:spPr>
      </p:pic>
      <p:sp>
        <p:nvSpPr>
          <p:cNvPr id="325" name="Google Shape;325;p30"/>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grpSp>
        <p:nvGrpSpPr>
          <p:cNvPr id="330" name="Google Shape;330;p31"/>
          <p:cNvGrpSpPr/>
          <p:nvPr/>
        </p:nvGrpSpPr>
        <p:grpSpPr>
          <a:xfrm>
            <a:off x="0" y="4724400"/>
            <a:ext cx="9144000" cy="424750"/>
            <a:chOff x="0" y="4724400"/>
            <a:chExt cx="9144000" cy="424750"/>
          </a:xfrm>
        </p:grpSpPr>
        <p:sp>
          <p:nvSpPr>
            <p:cNvPr id="331" name="Google Shape;331;p31"/>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332" name="Google Shape;332;p31"/>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333" name="Google Shape;333;p31"/>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334" name="Google Shape;334;p31"/>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335" name="Google Shape;335;p31"/>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Skin Tone Classification</a:t>
            </a:r>
            <a:endParaRPr sz="1800">
              <a:solidFill>
                <a:schemeClr val="dk1"/>
              </a:solidFill>
              <a:latin typeface="Calibri"/>
              <a:ea typeface="Calibri"/>
              <a:cs typeface="Calibri"/>
              <a:sym typeface="Calibri"/>
            </a:endParaRPr>
          </a:p>
        </p:txBody>
      </p:sp>
      <p:sp>
        <p:nvSpPr>
          <p:cNvPr id="336" name="Google Shape;33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19</a:t>
            </a:fld>
            <a:endParaRPr/>
          </a:p>
        </p:txBody>
      </p:sp>
      <p:sp>
        <p:nvSpPr>
          <p:cNvPr id="337" name="Google Shape;337;p31"/>
          <p:cNvSpPr txBox="1"/>
          <p:nvPr/>
        </p:nvSpPr>
        <p:spPr>
          <a:xfrm>
            <a:off x="4032299" y="2984750"/>
            <a:ext cx="5111700" cy="421800"/>
          </a:xfrm>
          <a:prstGeom prst="rect">
            <a:avLst/>
          </a:prstGeom>
          <a:noFill/>
          <a:ln>
            <a:noFill/>
          </a:ln>
        </p:spPr>
        <p:txBody>
          <a:bodyPr spcFirstLastPara="1" wrap="square" lIns="0" tIns="0" rIns="0" bIns="0" anchor="t" anchorCtr="0">
            <a:spAutoFit/>
          </a:bodyPr>
          <a:lstStyle/>
          <a:p>
            <a:pPr marL="441031" marR="0" lvl="1" indent="-163365" algn="l" rtl="0">
              <a:lnSpc>
                <a:spcPct val="140009"/>
              </a:lnSpc>
              <a:spcBef>
                <a:spcPts val="0"/>
              </a:spcBef>
              <a:spcAft>
                <a:spcPts val="0"/>
              </a:spcAft>
              <a:buClr>
                <a:srgbClr val="000000"/>
              </a:buClr>
              <a:buSzPts val="1142"/>
              <a:buFont typeface="Arial"/>
              <a:buChar char="•"/>
            </a:pPr>
            <a:r>
              <a:rPr lang="en-GB" sz="1142">
                <a:latin typeface="Open Sans"/>
                <a:ea typeface="Open Sans"/>
                <a:cs typeface="Open Sans"/>
                <a:sym typeface="Open Sans"/>
              </a:rPr>
              <a:t>Trained the model for 25 epochs, monitoring validation performance.</a:t>
            </a:r>
            <a:endParaRPr sz="500"/>
          </a:p>
        </p:txBody>
      </p:sp>
      <p:sp>
        <p:nvSpPr>
          <p:cNvPr id="338" name="Google Shape;338;p31"/>
          <p:cNvSpPr txBox="1"/>
          <p:nvPr/>
        </p:nvSpPr>
        <p:spPr>
          <a:xfrm>
            <a:off x="846719" y="3141975"/>
            <a:ext cx="2262600" cy="175800"/>
          </a:xfrm>
          <a:prstGeom prst="rect">
            <a:avLst/>
          </a:prstGeom>
          <a:noFill/>
          <a:ln>
            <a:noFill/>
          </a:ln>
        </p:spPr>
        <p:txBody>
          <a:bodyPr spcFirstLastPara="1" wrap="square" lIns="0" tIns="0" rIns="0" bIns="0" anchor="t" anchorCtr="0">
            <a:spAutoFit/>
          </a:bodyPr>
          <a:lstStyle/>
          <a:p>
            <a:pPr marL="441031" marR="0" lvl="1" indent="-163365" algn="l" rtl="0">
              <a:lnSpc>
                <a:spcPct val="140009"/>
              </a:lnSpc>
              <a:spcBef>
                <a:spcPts val="0"/>
              </a:spcBef>
              <a:spcAft>
                <a:spcPts val="0"/>
              </a:spcAft>
              <a:buClr>
                <a:srgbClr val="000000"/>
              </a:buClr>
              <a:buSzPts val="1142"/>
              <a:buFont typeface="Arial"/>
              <a:buChar char="•"/>
            </a:pPr>
            <a:r>
              <a:rPr lang="en-GB" sz="1142">
                <a:latin typeface="Open Sans"/>
                <a:ea typeface="Open Sans"/>
                <a:cs typeface="Open Sans"/>
                <a:sym typeface="Open Sans"/>
              </a:rPr>
              <a:t>Model Compilation</a:t>
            </a:r>
            <a:endParaRPr sz="500"/>
          </a:p>
        </p:txBody>
      </p:sp>
      <p:pic>
        <p:nvPicPr>
          <p:cNvPr id="339" name="Google Shape;339;p31"/>
          <p:cNvPicPr preferRelativeResize="0"/>
          <p:nvPr/>
        </p:nvPicPr>
        <p:blipFill>
          <a:blip r:embed="rId5">
            <a:alphaModFix/>
          </a:blip>
          <a:stretch>
            <a:fillRect/>
          </a:stretch>
        </p:blipFill>
        <p:spPr>
          <a:xfrm>
            <a:off x="348847" y="1106297"/>
            <a:ext cx="3384225" cy="1878450"/>
          </a:xfrm>
          <a:prstGeom prst="rect">
            <a:avLst/>
          </a:prstGeom>
          <a:noFill/>
          <a:ln>
            <a:noFill/>
          </a:ln>
        </p:spPr>
      </p:pic>
      <p:pic>
        <p:nvPicPr>
          <p:cNvPr id="340" name="Google Shape;340;p31"/>
          <p:cNvPicPr preferRelativeResize="0"/>
          <p:nvPr/>
        </p:nvPicPr>
        <p:blipFill>
          <a:blip r:embed="rId6">
            <a:alphaModFix/>
          </a:blip>
          <a:stretch>
            <a:fillRect/>
          </a:stretch>
        </p:blipFill>
        <p:spPr>
          <a:xfrm>
            <a:off x="4228849" y="1161447"/>
            <a:ext cx="4645201" cy="1672952"/>
          </a:xfrm>
          <a:prstGeom prst="rect">
            <a:avLst/>
          </a:prstGeom>
          <a:noFill/>
          <a:ln>
            <a:noFill/>
          </a:ln>
        </p:spPr>
      </p:pic>
      <p:sp>
        <p:nvSpPr>
          <p:cNvPr id="341" name="Google Shape;341;p31"/>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4">
            <a:alphaModFix amt="80000"/>
          </a:blip>
          <a:srcRect r="52090"/>
          <a:stretch/>
        </p:blipFill>
        <p:spPr>
          <a:xfrm>
            <a:off x="0" y="4724400"/>
            <a:ext cx="1955027" cy="440555"/>
          </a:xfrm>
          <a:prstGeom prst="rect">
            <a:avLst/>
          </a:prstGeom>
          <a:noFill/>
          <a:ln>
            <a:noFill/>
          </a:ln>
        </p:spPr>
      </p:pic>
      <p:sp>
        <p:nvSpPr>
          <p:cNvPr id="65" name="Google Shape;65;p14"/>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66" name="Google Shape;66;p14"/>
          <p:cNvPicPr preferRelativeResize="0"/>
          <p:nvPr/>
        </p:nvPicPr>
        <p:blipFill rotWithShape="1">
          <a:blip r:embed="rId5">
            <a:alphaModFix amt="80000"/>
          </a:blip>
          <a:srcRect t="23459" b="23453"/>
          <a:stretch/>
        </p:blipFill>
        <p:spPr>
          <a:xfrm>
            <a:off x="1955027" y="4729163"/>
            <a:ext cx="7188973" cy="412015"/>
          </a:xfrm>
          <a:prstGeom prst="rect">
            <a:avLst/>
          </a:prstGeom>
          <a:noFill/>
          <a:ln>
            <a:noFill/>
          </a:ln>
        </p:spPr>
      </p:pic>
      <p:sp>
        <p:nvSpPr>
          <p:cNvPr id="67" name="Google Shape;67;p14"/>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68" name="Google Shape;68;p14"/>
          <p:cNvSpPr txBox="1"/>
          <p:nvPr/>
        </p:nvSpPr>
        <p:spPr>
          <a:xfrm>
            <a:off x="400050" y="225105"/>
            <a:ext cx="3459600" cy="523200"/>
          </a:xfrm>
          <a:prstGeom prst="rect">
            <a:avLst/>
          </a:prstGeom>
          <a:noFill/>
          <a:ln>
            <a:noFill/>
          </a:ln>
        </p:spPr>
        <p:txBody>
          <a:bodyPr spcFirstLastPara="1" wrap="square" lIns="0" tIns="0" rIns="0" bIns="0" anchor="t" anchorCtr="0">
            <a:spAutoFit/>
          </a:bodyPr>
          <a:lstStyle/>
          <a:p>
            <a:pPr marL="0" marR="0" lvl="0" indent="0" algn="ctr" rtl="0">
              <a:lnSpc>
                <a:spcPct val="130005"/>
              </a:lnSpc>
              <a:spcBef>
                <a:spcPts val="0"/>
              </a:spcBef>
              <a:spcAft>
                <a:spcPts val="0"/>
              </a:spcAft>
              <a:buClr>
                <a:srgbClr val="000000"/>
              </a:buClr>
              <a:buSzPts val="3400"/>
              <a:buFont typeface="Arial"/>
              <a:buNone/>
            </a:pPr>
            <a:r>
              <a:rPr lang="en-GB" sz="3400" b="0" i="0" u="none" strike="noStrike" cap="none">
                <a:solidFill>
                  <a:schemeClr val="dk1"/>
                </a:solidFill>
                <a:latin typeface="Arial"/>
                <a:ea typeface="Arial"/>
                <a:cs typeface="Arial"/>
                <a:sym typeface="Arial"/>
              </a:rPr>
              <a:t>Meet Our Team !</a:t>
            </a:r>
            <a:endParaRPr sz="700" b="0" i="0" u="none" strike="noStrike" cap="none">
              <a:solidFill>
                <a:schemeClr val="dk1"/>
              </a:solidFill>
              <a:latin typeface="Arial"/>
              <a:ea typeface="Arial"/>
              <a:cs typeface="Arial"/>
              <a:sym typeface="Arial"/>
            </a:endParaRPr>
          </a:p>
        </p:txBody>
      </p:sp>
      <p:pic>
        <p:nvPicPr>
          <p:cNvPr id="69" name="Google Shape;69;p14"/>
          <p:cNvPicPr preferRelativeResize="0"/>
          <p:nvPr/>
        </p:nvPicPr>
        <p:blipFill rotWithShape="1">
          <a:blip r:embed="rId6">
            <a:alphaModFix/>
          </a:blip>
          <a:srcRect t="3104" b="3113"/>
          <a:stretch/>
        </p:blipFill>
        <p:spPr>
          <a:xfrm>
            <a:off x="2692537" y="1427743"/>
            <a:ext cx="1801661" cy="1689656"/>
          </a:xfrm>
          <a:prstGeom prst="rect">
            <a:avLst/>
          </a:prstGeom>
          <a:noFill/>
          <a:ln>
            <a:noFill/>
          </a:ln>
        </p:spPr>
      </p:pic>
      <p:sp>
        <p:nvSpPr>
          <p:cNvPr id="70" name="Google Shape;70;p14"/>
          <p:cNvSpPr txBox="1"/>
          <p:nvPr/>
        </p:nvSpPr>
        <p:spPr>
          <a:xfrm>
            <a:off x="574095" y="3284520"/>
            <a:ext cx="1619700" cy="609900"/>
          </a:xfrm>
          <a:prstGeom prst="rect">
            <a:avLst/>
          </a:prstGeom>
          <a:noFill/>
          <a:ln>
            <a:noFill/>
          </a:ln>
        </p:spPr>
        <p:txBody>
          <a:bodyPr spcFirstLastPara="1" wrap="square" lIns="0" tIns="0" rIns="0" bIns="0" anchor="t" anchorCtr="0">
            <a:spAutoFit/>
          </a:bodyPr>
          <a:lstStyle/>
          <a:p>
            <a:pPr marL="0" marR="0" lvl="0" indent="0" algn="ctr" rtl="0">
              <a:lnSpc>
                <a:spcPct val="183029"/>
              </a:lnSpc>
              <a:spcBef>
                <a:spcPts val="0"/>
              </a:spcBef>
              <a:spcAft>
                <a:spcPts val="0"/>
              </a:spcAft>
              <a:buClr>
                <a:srgbClr val="000000"/>
              </a:buClr>
              <a:buSzPts val="1400"/>
              <a:buFont typeface="Arial"/>
              <a:buNone/>
            </a:pPr>
            <a:r>
              <a:rPr lang="en-GB">
                <a:solidFill>
                  <a:schemeClr val="dk1"/>
                </a:solidFill>
              </a:rPr>
              <a:t>Prasadi S.A.D.T.</a:t>
            </a:r>
            <a:endParaRPr>
              <a:solidFill>
                <a:schemeClr val="dk1"/>
              </a:solidFill>
            </a:endParaRPr>
          </a:p>
          <a:p>
            <a:pPr marL="0" marR="0" lvl="0" indent="0" algn="ctr" rtl="0">
              <a:lnSpc>
                <a:spcPct val="183029"/>
              </a:lnSpc>
              <a:spcBef>
                <a:spcPts val="0"/>
              </a:spcBef>
              <a:spcAft>
                <a:spcPts val="0"/>
              </a:spcAft>
              <a:buClr>
                <a:srgbClr val="000000"/>
              </a:buClr>
              <a:buSzPts val="1400"/>
              <a:buFont typeface="Arial"/>
              <a:buNone/>
            </a:pPr>
            <a:r>
              <a:rPr lang="en-GB">
                <a:solidFill>
                  <a:schemeClr val="dk1"/>
                </a:solidFill>
              </a:rPr>
              <a:t>IT21894824</a:t>
            </a:r>
            <a:r>
              <a:rPr lang="en-GB" sz="1400" b="0" i="0" u="none" strike="noStrike" cap="none">
                <a:solidFill>
                  <a:schemeClr val="dk1"/>
                </a:solidFill>
                <a:latin typeface="Arial"/>
                <a:ea typeface="Arial"/>
                <a:cs typeface="Arial"/>
                <a:sym typeface="Arial"/>
              </a:rPr>
              <a:t>  </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71" name="Google Shape;71;p14"/>
          <p:cNvSpPr txBox="1"/>
          <p:nvPr/>
        </p:nvSpPr>
        <p:spPr>
          <a:xfrm>
            <a:off x="620819" y="3284520"/>
            <a:ext cx="1654500" cy="215400"/>
          </a:xfrm>
          <a:prstGeom prst="rect">
            <a:avLst/>
          </a:prstGeom>
          <a:noFill/>
          <a:ln>
            <a:noFill/>
          </a:ln>
        </p:spPr>
        <p:txBody>
          <a:bodyPr spcFirstLastPara="1" wrap="square" lIns="0" tIns="0" rIns="0" bIns="0" anchor="t" anchorCtr="0">
            <a:spAutoFit/>
          </a:bodyPr>
          <a:lstStyle/>
          <a:p>
            <a:pPr marL="0" marR="0" lvl="0" indent="0" algn="ctr" rtl="0">
              <a:lnSpc>
                <a:spcPct val="183029"/>
              </a:lnSpc>
              <a:spcBef>
                <a:spcPts val="0"/>
              </a:spcBef>
              <a:spcAft>
                <a:spcPts val="0"/>
              </a:spcAft>
              <a:buClr>
                <a:srgbClr val="000000"/>
              </a:buClr>
              <a:buSzPts val="1400"/>
              <a:buFont typeface="Arial"/>
              <a:buNone/>
            </a:pPr>
            <a:r>
              <a:rPr lang="en-GB" sz="1400" b="0" i="0" u="none" strike="noStrike" cap="none">
                <a:solidFill>
                  <a:srgbClr val="FFFFFF"/>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72" name="Google Shape;72;p14"/>
          <p:cNvSpPr txBox="1"/>
          <p:nvPr/>
        </p:nvSpPr>
        <p:spPr>
          <a:xfrm>
            <a:off x="2783516" y="3284520"/>
            <a:ext cx="1619700" cy="609900"/>
          </a:xfrm>
          <a:prstGeom prst="rect">
            <a:avLst/>
          </a:prstGeom>
          <a:noFill/>
          <a:ln>
            <a:noFill/>
          </a:ln>
        </p:spPr>
        <p:txBody>
          <a:bodyPr spcFirstLastPara="1" wrap="square" lIns="0" tIns="0" rIns="0" bIns="0" anchor="t" anchorCtr="0">
            <a:spAutoFit/>
          </a:bodyPr>
          <a:lstStyle/>
          <a:p>
            <a:pPr marL="0" marR="0" lvl="0" indent="0" algn="ctr" rtl="0">
              <a:lnSpc>
                <a:spcPct val="183029"/>
              </a:lnSpc>
              <a:spcBef>
                <a:spcPts val="0"/>
              </a:spcBef>
              <a:spcAft>
                <a:spcPts val="0"/>
              </a:spcAft>
              <a:buClr>
                <a:srgbClr val="000000"/>
              </a:buClr>
              <a:buSzPts val="1400"/>
              <a:buFont typeface="Arial"/>
              <a:buNone/>
            </a:pPr>
            <a:r>
              <a:rPr lang="en-GB">
                <a:solidFill>
                  <a:schemeClr val="dk1"/>
                </a:solidFill>
              </a:rPr>
              <a:t>Shaakir J.H.M.</a:t>
            </a:r>
            <a:endParaRPr sz="700" b="0" i="0" u="none" strike="noStrike" cap="none">
              <a:solidFill>
                <a:schemeClr val="dk1"/>
              </a:solidFill>
              <a:latin typeface="Arial"/>
              <a:ea typeface="Arial"/>
              <a:cs typeface="Arial"/>
              <a:sym typeface="Arial"/>
            </a:endParaRPr>
          </a:p>
          <a:p>
            <a:pPr marL="0" marR="0" lvl="0" indent="0" algn="ctr" rtl="0">
              <a:lnSpc>
                <a:spcPct val="183029"/>
              </a:lnSpc>
              <a:spcBef>
                <a:spcPts val="0"/>
              </a:spcBef>
              <a:spcAft>
                <a:spcPts val="0"/>
              </a:spcAft>
              <a:buClr>
                <a:srgbClr val="000000"/>
              </a:buClr>
              <a:buSzPts val="1400"/>
              <a:buFont typeface="Arial"/>
              <a:buNone/>
            </a:pPr>
            <a:r>
              <a:rPr lang="en-GB">
                <a:solidFill>
                  <a:schemeClr val="dk1"/>
                </a:solidFill>
              </a:rPr>
              <a:t>IT21322280</a:t>
            </a:r>
            <a:endParaRPr sz="700" b="0" i="0" u="none" strike="noStrike" cap="none">
              <a:solidFill>
                <a:schemeClr val="dk1"/>
              </a:solidFill>
              <a:latin typeface="Arial"/>
              <a:ea typeface="Arial"/>
              <a:cs typeface="Arial"/>
              <a:sym typeface="Arial"/>
            </a:endParaRPr>
          </a:p>
        </p:txBody>
      </p:sp>
      <p:sp>
        <p:nvSpPr>
          <p:cNvPr id="73" name="Google Shape;73;p14"/>
          <p:cNvSpPr txBox="1"/>
          <p:nvPr/>
        </p:nvSpPr>
        <p:spPr>
          <a:xfrm>
            <a:off x="4911437" y="3284520"/>
            <a:ext cx="1619700" cy="609900"/>
          </a:xfrm>
          <a:prstGeom prst="rect">
            <a:avLst/>
          </a:prstGeom>
          <a:noFill/>
          <a:ln>
            <a:noFill/>
          </a:ln>
        </p:spPr>
        <p:txBody>
          <a:bodyPr spcFirstLastPara="1" wrap="square" lIns="0" tIns="0" rIns="0" bIns="0" anchor="t" anchorCtr="0">
            <a:spAutoFit/>
          </a:bodyPr>
          <a:lstStyle/>
          <a:p>
            <a:pPr marL="0" lvl="0" indent="0" algn="ctr" rtl="0">
              <a:lnSpc>
                <a:spcPct val="183029"/>
              </a:lnSpc>
              <a:spcBef>
                <a:spcPts val="0"/>
              </a:spcBef>
              <a:spcAft>
                <a:spcPts val="0"/>
              </a:spcAft>
              <a:buClr>
                <a:schemeClr val="dk1"/>
              </a:buClr>
              <a:buSzPts val="1400"/>
              <a:buFont typeface="Arial"/>
              <a:buNone/>
            </a:pPr>
            <a:r>
              <a:rPr lang="en-GB">
                <a:solidFill>
                  <a:schemeClr val="dk1"/>
                </a:solidFill>
              </a:rPr>
              <a:t>Vikasitha M.K.I.</a:t>
            </a:r>
            <a:endParaRPr sz="700">
              <a:solidFill>
                <a:schemeClr val="dk1"/>
              </a:solidFill>
            </a:endParaRPr>
          </a:p>
          <a:p>
            <a:pPr marL="0" lvl="0" indent="0" algn="ctr" rtl="0">
              <a:lnSpc>
                <a:spcPct val="183029"/>
              </a:lnSpc>
              <a:spcBef>
                <a:spcPts val="0"/>
              </a:spcBef>
              <a:spcAft>
                <a:spcPts val="0"/>
              </a:spcAft>
              <a:buClr>
                <a:schemeClr val="dk1"/>
              </a:buClr>
              <a:buSzPts val="1400"/>
              <a:buFont typeface="Arial"/>
              <a:buNone/>
            </a:pPr>
            <a:r>
              <a:rPr lang="en-GB">
                <a:solidFill>
                  <a:schemeClr val="dk1"/>
                </a:solidFill>
              </a:rPr>
              <a:t>IT21180798</a:t>
            </a:r>
            <a:endParaRPr>
              <a:solidFill>
                <a:schemeClr val="dk1"/>
              </a:solidFill>
            </a:endParaRPr>
          </a:p>
        </p:txBody>
      </p:sp>
      <p:pic>
        <p:nvPicPr>
          <p:cNvPr id="74" name="Google Shape;74;p14"/>
          <p:cNvPicPr preferRelativeResize="0"/>
          <p:nvPr/>
        </p:nvPicPr>
        <p:blipFill>
          <a:blip r:embed="rId7">
            <a:alphaModFix/>
          </a:blip>
          <a:stretch>
            <a:fillRect/>
          </a:stretch>
        </p:blipFill>
        <p:spPr>
          <a:xfrm>
            <a:off x="4904850" y="1427750"/>
            <a:ext cx="1619700" cy="1689649"/>
          </a:xfrm>
          <a:prstGeom prst="rect">
            <a:avLst/>
          </a:prstGeom>
          <a:noFill/>
          <a:ln>
            <a:noFill/>
          </a:ln>
        </p:spPr>
      </p:pic>
      <p:pic>
        <p:nvPicPr>
          <p:cNvPr id="75" name="Google Shape;75;p14"/>
          <p:cNvPicPr preferRelativeResize="0"/>
          <p:nvPr/>
        </p:nvPicPr>
        <p:blipFill rotWithShape="1">
          <a:blip r:embed="rId8">
            <a:alphaModFix/>
          </a:blip>
          <a:srcRect l="2989" r="2989"/>
          <a:stretch/>
        </p:blipFill>
        <p:spPr>
          <a:xfrm>
            <a:off x="485989" y="1427743"/>
            <a:ext cx="1795918" cy="1689658"/>
          </a:xfrm>
          <a:prstGeom prst="rect">
            <a:avLst/>
          </a:prstGeom>
          <a:noFill/>
          <a:ln>
            <a:noFill/>
          </a:ln>
        </p:spPr>
      </p:pic>
      <p:sp>
        <p:nvSpPr>
          <p:cNvPr id="76" name="Google Shape;76;p14"/>
          <p:cNvSpPr txBox="1"/>
          <p:nvPr/>
        </p:nvSpPr>
        <p:spPr>
          <a:xfrm>
            <a:off x="6931762" y="3284520"/>
            <a:ext cx="1619700" cy="609900"/>
          </a:xfrm>
          <a:prstGeom prst="rect">
            <a:avLst/>
          </a:prstGeom>
          <a:noFill/>
          <a:ln>
            <a:noFill/>
          </a:ln>
        </p:spPr>
        <p:txBody>
          <a:bodyPr spcFirstLastPara="1" wrap="square" lIns="0" tIns="0" rIns="0" bIns="0" anchor="t" anchorCtr="0">
            <a:spAutoFit/>
          </a:bodyPr>
          <a:lstStyle/>
          <a:p>
            <a:pPr marL="0" lvl="0" indent="0" algn="ctr" rtl="0">
              <a:lnSpc>
                <a:spcPct val="183029"/>
              </a:lnSpc>
              <a:spcBef>
                <a:spcPts val="0"/>
              </a:spcBef>
              <a:spcAft>
                <a:spcPts val="0"/>
              </a:spcAft>
              <a:buClr>
                <a:schemeClr val="dk1"/>
              </a:buClr>
              <a:buSzPts val="1400"/>
              <a:buFont typeface="Arial"/>
              <a:buNone/>
            </a:pPr>
            <a:r>
              <a:rPr lang="en-GB">
                <a:solidFill>
                  <a:schemeClr val="dk1"/>
                </a:solidFill>
              </a:rPr>
              <a:t>Senarathne D.R.</a:t>
            </a:r>
            <a:endParaRPr sz="700">
              <a:solidFill>
                <a:schemeClr val="dk1"/>
              </a:solidFill>
            </a:endParaRPr>
          </a:p>
          <a:p>
            <a:pPr marL="0" lvl="0" indent="0" algn="ctr" rtl="0">
              <a:lnSpc>
                <a:spcPct val="183029"/>
              </a:lnSpc>
              <a:spcBef>
                <a:spcPts val="0"/>
              </a:spcBef>
              <a:spcAft>
                <a:spcPts val="0"/>
              </a:spcAft>
              <a:buClr>
                <a:schemeClr val="dk1"/>
              </a:buClr>
              <a:buSzPts val="1400"/>
              <a:buFont typeface="Arial"/>
              <a:buNone/>
            </a:pPr>
            <a:r>
              <a:rPr lang="en-GB">
                <a:solidFill>
                  <a:schemeClr val="dk1"/>
                </a:solidFill>
              </a:rPr>
              <a:t>IT21213144</a:t>
            </a:r>
            <a:endParaRPr>
              <a:solidFill>
                <a:schemeClr val="dk1"/>
              </a:solidFill>
            </a:endParaRPr>
          </a:p>
        </p:txBody>
      </p:sp>
      <p:pic>
        <p:nvPicPr>
          <p:cNvPr id="77" name="Google Shape;77;p14"/>
          <p:cNvPicPr preferRelativeResize="0"/>
          <p:nvPr/>
        </p:nvPicPr>
        <p:blipFill rotWithShape="1">
          <a:blip r:embed="rId9">
            <a:alphaModFix/>
          </a:blip>
          <a:srcRect t="10883" b="10875"/>
          <a:stretch/>
        </p:blipFill>
        <p:spPr>
          <a:xfrm>
            <a:off x="7003450" y="1427750"/>
            <a:ext cx="1619700" cy="1689648"/>
          </a:xfrm>
          <a:prstGeom prst="rect">
            <a:avLst/>
          </a:prstGeom>
          <a:noFill/>
          <a:ln>
            <a:noFill/>
          </a:ln>
        </p:spPr>
      </p:pic>
      <p:sp>
        <p:nvSpPr>
          <p:cNvPr id="78" name="Google Shape;7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
        <p:cNvGrpSpPr/>
        <p:nvPr/>
      </p:nvGrpSpPr>
      <p:grpSpPr>
        <a:xfrm>
          <a:off x="0" y="0"/>
          <a:ext cx="0" cy="0"/>
          <a:chOff x="0" y="0"/>
          <a:chExt cx="0" cy="0"/>
        </a:xfrm>
      </p:grpSpPr>
      <p:grpSp>
        <p:nvGrpSpPr>
          <p:cNvPr id="346" name="Google Shape;346;p32"/>
          <p:cNvGrpSpPr/>
          <p:nvPr/>
        </p:nvGrpSpPr>
        <p:grpSpPr>
          <a:xfrm>
            <a:off x="0" y="4724400"/>
            <a:ext cx="9144000" cy="424750"/>
            <a:chOff x="0" y="4724400"/>
            <a:chExt cx="9144000" cy="424750"/>
          </a:xfrm>
        </p:grpSpPr>
        <p:sp>
          <p:nvSpPr>
            <p:cNvPr id="347" name="Google Shape;347;p32"/>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348" name="Google Shape;348;p32"/>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349" name="Google Shape;349;p32"/>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350" name="Google Shape;350;p32"/>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351" name="Google Shape;351;p32"/>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Skin Tone Classification</a:t>
            </a:r>
            <a:endParaRPr sz="1800">
              <a:solidFill>
                <a:schemeClr val="dk1"/>
              </a:solidFill>
              <a:latin typeface="Calibri"/>
              <a:ea typeface="Calibri"/>
              <a:cs typeface="Calibri"/>
              <a:sym typeface="Calibri"/>
            </a:endParaRPr>
          </a:p>
        </p:txBody>
      </p:sp>
      <p:sp>
        <p:nvSpPr>
          <p:cNvPr id="352" name="Google Shape;35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20</a:t>
            </a:fld>
            <a:endParaRPr/>
          </a:p>
        </p:txBody>
      </p:sp>
      <p:sp>
        <p:nvSpPr>
          <p:cNvPr id="353" name="Google Shape;353;p32"/>
          <p:cNvSpPr txBox="1"/>
          <p:nvPr/>
        </p:nvSpPr>
        <p:spPr>
          <a:xfrm>
            <a:off x="783919" y="3047775"/>
            <a:ext cx="2262600" cy="175800"/>
          </a:xfrm>
          <a:prstGeom prst="rect">
            <a:avLst/>
          </a:prstGeom>
          <a:noFill/>
          <a:ln>
            <a:noFill/>
          </a:ln>
        </p:spPr>
        <p:txBody>
          <a:bodyPr spcFirstLastPara="1" wrap="square" lIns="0" tIns="0" rIns="0" bIns="0" anchor="t" anchorCtr="0">
            <a:spAutoFit/>
          </a:bodyPr>
          <a:lstStyle/>
          <a:p>
            <a:pPr marL="441031" marR="0" lvl="1" indent="-163365" algn="l" rtl="0">
              <a:lnSpc>
                <a:spcPct val="140009"/>
              </a:lnSpc>
              <a:spcBef>
                <a:spcPts val="0"/>
              </a:spcBef>
              <a:spcAft>
                <a:spcPts val="0"/>
              </a:spcAft>
              <a:buClr>
                <a:srgbClr val="000000"/>
              </a:buClr>
              <a:buSzPts val="1142"/>
              <a:buFont typeface="Arial"/>
              <a:buChar char="•"/>
            </a:pPr>
            <a:r>
              <a:rPr lang="en-GB" sz="1142">
                <a:latin typeface="Open Sans"/>
                <a:ea typeface="Open Sans"/>
                <a:cs typeface="Open Sans"/>
                <a:sym typeface="Open Sans"/>
              </a:rPr>
              <a:t>Model Evaluation</a:t>
            </a:r>
            <a:endParaRPr sz="500"/>
          </a:p>
        </p:txBody>
      </p:sp>
      <p:pic>
        <p:nvPicPr>
          <p:cNvPr id="354" name="Google Shape;354;p32"/>
          <p:cNvPicPr preferRelativeResize="0"/>
          <p:nvPr/>
        </p:nvPicPr>
        <p:blipFill>
          <a:blip r:embed="rId5">
            <a:alphaModFix/>
          </a:blip>
          <a:stretch>
            <a:fillRect/>
          </a:stretch>
        </p:blipFill>
        <p:spPr>
          <a:xfrm>
            <a:off x="359500" y="1053175"/>
            <a:ext cx="6535112" cy="1878450"/>
          </a:xfrm>
          <a:prstGeom prst="rect">
            <a:avLst/>
          </a:prstGeom>
          <a:noFill/>
          <a:ln>
            <a:noFill/>
          </a:ln>
        </p:spPr>
      </p:pic>
      <p:sp>
        <p:nvSpPr>
          <p:cNvPr id="355" name="Google Shape;355;p32"/>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grpSp>
        <p:nvGrpSpPr>
          <p:cNvPr id="360" name="Google Shape;360;p33"/>
          <p:cNvGrpSpPr/>
          <p:nvPr/>
        </p:nvGrpSpPr>
        <p:grpSpPr>
          <a:xfrm>
            <a:off x="0" y="4724400"/>
            <a:ext cx="9144000" cy="424750"/>
            <a:chOff x="0" y="4724400"/>
            <a:chExt cx="9144000" cy="424750"/>
          </a:xfrm>
        </p:grpSpPr>
        <p:sp>
          <p:nvSpPr>
            <p:cNvPr id="361" name="Google Shape;361;p33"/>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362" name="Google Shape;362;p33"/>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363" name="Google Shape;363;p33"/>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364" name="Google Shape;364;p33"/>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365" name="Google Shape;365;p33"/>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Skin Tone Classification</a:t>
            </a:r>
            <a:endParaRPr sz="1800">
              <a:solidFill>
                <a:schemeClr val="dk1"/>
              </a:solidFill>
              <a:latin typeface="Calibri"/>
              <a:ea typeface="Calibri"/>
              <a:cs typeface="Calibri"/>
              <a:sym typeface="Calibri"/>
            </a:endParaRPr>
          </a:p>
        </p:txBody>
      </p:sp>
      <p:sp>
        <p:nvSpPr>
          <p:cNvPr id="366" name="Google Shape;36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21</a:t>
            </a:fld>
            <a:endParaRPr/>
          </a:p>
        </p:txBody>
      </p:sp>
      <p:sp>
        <p:nvSpPr>
          <p:cNvPr id="367" name="Google Shape;367;p33"/>
          <p:cNvSpPr txBox="1"/>
          <p:nvPr/>
        </p:nvSpPr>
        <p:spPr>
          <a:xfrm>
            <a:off x="846719" y="4303825"/>
            <a:ext cx="2262600" cy="175800"/>
          </a:xfrm>
          <a:prstGeom prst="rect">
            <a:avLst/>
          </a:prstGeom>
          <a:noFill/>
          <a:ln>
            <a:noFill/>
          </a:ln>
        </p:spPr>
        <p:txBody>
          <a:bodyPr spcFirstLastPara="1" wrap="square" lIns="0" tIns="0" rIns="0" bIns="0" anchor="t" anchorCtr="0">
            <a:spAutoFit/>
          </a:bodyPr>
          <a:lstStyle/>
          <a:p>
            <a:pPr marL="441031" marR="0" lvl="1" indent="-163365" algn="l" rtl="0">
              <a:lnSpc>
                <a:spcPct val="140009"/>
              </a:lnSpc>
              <a:spcBef>
                <a:spcPts val="0"/>
              </a:spcBef>
              <a:spcAft>
                <a:spcPts val="0"/>
              </a:spcAft>
              <a:buClr>
                <a:srgbClr val="000000"/>
              </a:buClr>
              <a:buSzPts val="1142"/>
              <a:buFont typeface="Arial"/>
              <a:buChar char="•"/>
            </a:pPr>
            <a:r>
              <a:rPr lang="en-GB" sz="1142">
                <a:latin typeface="Open Sans"/>
                <a:ea typeface="Open Sans"/>
                <a:cs typeface="Open Sans"/>
                <a:sym typeface="Open Sans"/>
              </a:rPr>
              <a:t>Skin Tone Prediction</a:t>
            </a:r>
            <a:endParaRPr sz="500"/>
          </a:p>
        </p:txBody>
      </p:sp>
      <p:pic>
        <p:nvPicPr>
          <p:cNvPr id="368" name="Google Shape;368;p33"/>
          <p:cNvPicPr preferRelativeResize="0"/>
          <p:nvPr/>
        </p:nvPicPr>
        <p:blipFill>
          <a:blip r:embed="rId5">
            <a:alphaModFix/>
          </a:blip>
          <a:stretch>
            <a:fillRect/>
          </a:stretch>
        </p:blipFill>
        <p:spPr>
          <a:xfrm>
            <a:off x="1092175" y="1059700"/>
            <a:ext cx="4373701" cy="3184475"/>
          </a:xfrm>
          <a:prstGeom prst="rect">
            <a:avLst/>
          </a:prstGeom>
          <a:noFill/>
          <a:ln>
            <a:noFill/>
          </a:ln>
        </p:spPr>
      </p:pic>
      <p:sp>
        <p:nvSpPr>
          <p:cNvPr id="369" name="Google Shape;369;p33"/>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3"/>
        <p:cNvGrpSpPr/>
        <p:nvPr/>
      </p:nvGrpSpPr>
      <p:grpSpPr>
        <a:xfrm>
          <a:off x="0" y="0"/>
          <a:ext cx="0" cy="0"/>
          <a:chOff x="0" y="0"/>
          <a:chExt cx="0" cy="0"/>
        </a:xfrm>
      </p:grpSpPr>
      <p:grpSp>
        <p:nvGrpSpPr>
          <p:cNvPr id="374" name="Google Shape;374;p34"/>
          <p:cNvGrpSpPr/>
          <p:nvPr/>
        </p:nvGrpSpPr>
        <p:grpSpPr>
          <a:xfrm>
            <a:off x="0" y="4724400"/>
            <a:ext cx="9144000" cy="424750"/>
            <a:chOff x="0" y="4724400"/>
            <a:chExt cx="9144000" cy="424750"/>
          </a:xfrm>
        </p:grpSpPr>
        <p:sp>
          <p:nvSpPr>
            <p:cNvPr id="375" name="Google Shape;375;p34"/>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376" name="Google Shape;376;p34"/>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377" name="Google Shape;377;p34"/>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378" name="Google Shape;378;p34"/>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379" name="Google Shape;379;p34"/>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Hair Color Classification</a:t>
            </a:r>
            <a:endParaRPr sz="1800">
              <a:solidFill>
                <a:schemeClr val="dk1"/>
              </a:solidFill>
              <a:latin typeface="Calibri"/>
              <a:ea typeface="Calibri"/>
              <a:cs typeface="Calibri"/>
              <a:sym typeface="Calibri"/>
            </a:endParaRPr>
          </a:p>
        </p:txBody>
      </p:sp>
      <p:sp>
        <p:nvSpPr>
          <p:cNvPr id="380" name="Google Shape;38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22</a:t>
            </a:fld>
            <a:endParaRPr/>
          </a:p>
        </p:txBody>
      </p:sp>
      <p:pic>
        <p:nvPicPr>
          <p:cNvPr id="381" name="Google Shape;381;p34"/>
          <p:cNvPicPr preferRelativeResize="0"/>
          <p:nvPr/>
        </p:nvPicPr>
        <p:blipFill>
          <a:blip r:embed="rId5">
            <a:alphaModFix/>
          </a:blip>
          <a:stretch>
            <a:fillRect/>
          </a:stretch>
        </p:blipFill>
        <p:spPr>
          <a:xfrm>
            <a:off x="330350" y="1000050"/>
            <a:ext cx="5730049" cy="1550800"/>
          </a:xfrm>
          <a:prstGeom prst="rect">
            <a:avLst/>
          </a:prstGeom>
          <a:noFill/>
          <a:ln>
            <a:noFill/>
          </a:ln>
        </p:spPr>
      </p:pic>
      <p:sp>
        <p:nvSpPr>
          <p:cNvPr id="382" name="Google Shape;382;p34"/>
          <p:cNvSpPr txBox="1"/>
          <p:nvPr/>
        </p:nvSpPr>
        <p:spPr>
          <a:xfrm>
            <a:off x="162875" y="2624775"/>
            <a:ext cx="4730400" cy="169200"/>
          </a:xfrm>
          <a:prstGeom prst="rect">
            <a:avLst/>
          </a:prstGeom>
          <a:noFill/>
          <a:ln>
            <a:noFill/>
          </a:ln>
        </p:spPr>
        <p:txBody>
          <a:bodyPr spcFirstLastPara="1" wrap="square" lIns="0" tIns="0" rIns="0" bIns="0" anchor="t" anchorCtr="0">
            <a:spAutoFit/>
          </a:bodyPr>
          <a:lstStyle/>
          <a:p>
            <a:pPr marL="914400" lvl="1" indent="-298450" algn="l" rtl="0">
              <a:lnSpc>
                <a:spcPct val="115000"/>
              </a:lnSpc>
              <a:spcBef>
                <a:spcPts val="1200"/>
              </a:spcBef>
              <a:spcAft>
                <a:spcPts val="0"/>
              </a:spcAft>
              <a:buClr>
                <a:schemeClr val="dk1"/>
              </a:buClr>
              <a:buSzPts val="1100"/>
              <a:buChar char="•"/>
            </a:pPr>
            <a:r>
              <a:rPr lang="en-GB" sz="1100">
                <a:solidFill>
                  <a:schemeClr val="dk1"/>
                </a:solidFill>
              </a:rPr>
              <a:t>Used </a:t>
            </a:r>
            <a:r>
              <a:rPr lang="en-GB" sz="1100">
                <a:solidFill>
                  <a:srgbClr val="188038"/>
                </a:solidFill>
                <a:latin typeface="Roboto Mono"/>
                <a:ea typeface="Roboto Mono"/>
                <a:cs typeface="Roboto Mono"/>
                <a:sym typeface="Roboto Mono"/>
              </a:rPr>
              <a:t>kagglehub</a:t>
            </a:r>
            <a:r>
              <a:rPr lang="en-GB" sz="1100">
                <a:solidFill>
                  <a:schemeClr val="dk1"/>
                </a:solidFill>
              </a:rPr>
              <a:t> to download the "Dataset Hair Color."</a:t>
            </a:r>
            <a:endParaRPr sz="2042" b="1">
              <a:latin typeface="Open Sans"/>
              <a:ea typeface="Open Sans"/>
              <a:cs typeface="Open Sans"/>
              <a:sym typeface="Open Sans"/>
            </a:endParaRPr>
          </a:p>
        </p:txBody>
      </p:sp>
      <p:sp>
        <p:nvSpPr>
          <p:cNvPr id="383" name="Google Shape;383;p34"/>
          <p:cNvSpPr txBox="1"/>
          <p:nvPr/>
        </p:nvSpPr>
        <p:spPr>
          <a:xfrm>
            <a:off x="1862062" y="3303563"/>
            <a:ext cx="3461700" cy="668100"/>
          </a:xfrm>
          <a:prstGeom prst="rect">
            <a:avLst/>
          </a:prstGeom>
          <a:noFill/>
          <a:ln>
            <a:noFill/>
          </a:ln>
        </p:spPr>
        <p:txBody>
          <a:bodyPr spcFirstLastPara="1" wrap="square" lIns="0" tIns="0" rIns="0" bIns="0" anchor="t" anchorCtr="0">
            <a:spAutoFit/>
          </a:bodyPr>
          <a:lstStyle/>
          <a:p>
            <a:pPr marL="441031" marR="0" lvl="1" indent="-163365" algn="l" rtl="0">
              <a:lnSpc>
                <a:spcPct val="140009"/>
              </a:lnSpc>
              <a:spcBef>
                <a:spcPts val="0"/>
              </a:spcBef>
              <a:spcAft>
                <a:spcPts val="0"/>
              </a:spcAft>
              <a:buClr>
                <a:srgbClr val="000000"/>
              </a:buClr>
              <a:buSzPts val="1142"/>
              <a:buFont typeface="Arial"/>
              <a:buChar char="•"/>
            </a:pPr>
            <a:r>
              <a:rPr lang="en-GB" sz="1142" i="0" u="none" strike="noStrike" cap="none">
                <a:solidFill>
                  <a:srgbClr val="000000"/>
                </a:solidFill>
                <a:latin typeface="Open Sans"/>
                <a:ea typeface="Open Sans"/>
                <a:cs typeface="Open Sans"/>
                <a:sym typeface="Open Sans"/>
              </a:rPr>
              <a:t>Data pre-processing implemetation </a:t>
            </a:r>
            <a:endParaRPr sz="1142" i="0" u="none" strike="noStrike" cap="none">
              <a:solidFill>
                <a:srgbClr val="000000"/>
              </a:solidFill>
              <a:latin typeface="Open Sans"/>
              <a:ea typeface="Open Sans"/>
              <a:cs typeface="Open Sans"/>
              <a:sym typeface="Open Sans"/>
            </a:endParaRPr>
          </a:p>
          <a:p>
            <a:pPr marL="0" marR="0" lvl="0" indent="0" algn="l" rtl="0">
              <a:lnSpc>
                <a:spcPct val="140009"/>
              </a:lnSpc>
              <a:spcBef>
                <a:spcPts val="0"/>
              </a:spcBef>
              <a:spcAft>
                <a:spcPts val="0"/>
              </a:spcAft>
              <a:buNone/>
            </a:pPr>
            <a:r>
              <a:rPr lang="en-GB" sz="1142" i="0" u="none" strike="noStrike" cap="none">
                <a:solidFill>
                  <a:srgbClr val="000000"/>
                </a:solidFill>
                <a:latin typeface="Open Sans"/>
                <a:ea typeface="Open Sans"/>
                <a:cs typeface="Open Sans"/>
                <a:sym typeface="Open Sans"/>
              </a:rPr>
              <a:t>Load annotations, filter relevant attributes, and split data into training, validation, and test sets.</a:t>
            </a:r>
            <a:endParaRPr sz="500"/>
          </a:p>
        </p:txBody>
      </p:sp>
      <p:pic>
        <p:nvPicPr>
          <p:cNvPr id="384" name="Google Shape;384;p34"/>
          <p:cNvPicPr preferRelativeResize="0"/>
          <p:nvPr/>
        </p:nvPicPr>
        <p:blipFill>
          <a:blip r:embed="rId6">
            <a:alphaModFix/>
          </a:blip>
          <a:stretch>
            <a:fillRect/>
          </a:stretch>
        </p:blipFill>
        <p:spPr>
          <a:xfrm>
            <a:off x="5228925" y="2641175"/>
            <a:ext cx="3743675" cy="1992900"/>
          </a:xfrm>
          <a:prstGeom prst="rect">
            <a:avLst/>
          </a:prstGeom>
          <a:noFill/>
          <a:ln>
            <a:noFill/>
          </a:ln>
        </p:spPr>
      </p:pic>
      <p:sp>
        <p:nvSpPr>
          <p:cNvPr id="385" name="Google Shape;385;p34"/>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9"/>
        <p:cNvGrpSpPr/>
        <p:nvPr/>
      </p:nvGrpSpPr>
      <p:grpSpPr>
        <a:xfrm>
          <a:off x="0" y="0"/>
          <a:ext cx="0" cy="0"/>
          <a:chOff x="0" y="0"/>
          <a:chExt cx="0" cy="0"/>
        </a:xfrm>
      </p:grpSpPr>
      <p:grpSp>
        <p:nvGrpSpPr>
          <p:cNvPr id="390" name="Google Shape;390;p35"/>
          <p:cNvGrpSpPr/>
          <p:nvPr/>
        </p:nvGrpSpPr>
        <p:grpSpPr>
          <a:xfrm>
            <a:off x="0" y="4724400"/>
            <a:ext cx="9144000" cy="424750"/>
            <a:chOff x="0" y="4724400"/>
            <a:chExt cx="9144000" cy="424750"/>
          </a:xfrm>
        </p:grpSpPr>
        <p:sp>
          <p:nvSpPr>
            <p:cNvPr id="391" name="Google Shape;391;p35"/>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392" name="Google Shape;392;p35"/>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393" name="Google Shape;393;p35"/>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394" name="Google Shape;394;p35"/>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395" name="Google Shape;395;p35"/>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Hair Color Classification</a:t>
            </a:r>
            <a:endParaRPr sz="1800">
              <a:solidFill>
                <a:schemeClr val="dk1"/>
              </a:solidFill>
              <a:latin typeface="Calibri"/>
              <a:ea typeface="Calibri"/>
              <a:cs typeface="Calibri"/>
              <a:sym typeface="Calibri"/>
            </a:endParaRPr>
          </a:p>
        </p:txBody>
      </p:sp>
      <p:sp>
        <p:nvSpPr>
          <p:cNvPr id="396" name="Google Shape;39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23</a:t>
            </a:fld>
            <a:endParaRPr/>
          </a:p>
        </p:txBody>
      </p:sp>
      <p:sp>
        <p:nvSpPr>
          <p:cNvPr id="397" name="Google Shape;397;p35"/>
          <p:cNvSpPr txBox="1"/>
          <p:nvPr/>
        </p:nvSpPr>
        <p:spPr>
          <a:xfrm>
            <a:off x="4976774" y="3281988"/>
            <a:ext cx="5111700" cy="421800"/>
          </a:xfrm>
          <a:prstGeom prst="rect">
            <a:avLst/>
          </a:prstGeom>
          <a:noFill/>
          <a:ln>
            <a:noFill/>
          </a:ln>
        </p:spPr>
        <p:txBody>
          <a:bodyPr spcFirstLastPara="1" wrap="square" lIns="0" tIns="0" rIns="0" bIns="0" anchor="t" anchorCtr="0">
            <a:spAutoFit/>
          </a:bodyPr>
          <a:lstStyle/>
          <a:p>
            <a:pPr marL="441031" marR="0" lvl="1" indent="-163365" algn="l" rtl="0">
              <a:lnSpc>
                <a:spcPct val="140009"/>
              </a:lnSpc>
              <a:spcBef>
                <a:spcPts val="0"/>
              </a:spcBef>
              <a:spcAft>
                <a:spcPts val="0"/>
              </a:spcAft>
              <a:buClr>
                <a:srgbClr val="000000"/>
              </a:buClr>
              <a:buSzPts val="1142"/>
              <a:buFont typeface="Arial"/>
              <a:buChar char="•"/>
            </a:pPr>
            <a:r>
              <a:rPr lang="en-GB" sz="1142">
                <a:latin typeface="Open Sans"/>
                <a:ea typeface="Open Sans"/>
                <a:cs typeface="Open Sans"/>
                <a:sym typeface="Open Sans"/>
              </a:rPr>
              <a:t>Prepare TensorFlow datasets for training and </a:t>
            </a:r>
            <a:br>
              <a:rPr lang="en-GB" sz="1142">
                <a:latin typeface="Open Sans"/>
                <a:ea typeface="Open Sans"/>
                <a:cs typeface="Open Sans"/>
                <a:sym typeface="Open Sans"/>
              </a:rPr>
            </a:br>
            <a:r>
              <a:rPr lang="en-GB" sz="1142">
                <a:latin typeface="Open Sans"/>
                <a:ea typeface="Open Sans"/>
                <a:cs typeface="Open Sans"/>
                <a:sym typeface="Open Sans"/>
              </a:rPr>
              <a:t>validation.</a:t>
            </a:r>
            <a:endParaRPr sz="500"/>
          </a:p>
        </p:txBody>
      </p:sp>
      <p:sp>
        <p:nvSpPr>
          <p:cNvPr id="398" name="Google Shape;398;p35"/>
          <p:cNvSpPr txBox="1"/>
          <p:nvPr/>
        </p:nvSpPr>
        <p:spPr>
          <a:xfrm>
            <a:off x="5368475" y="1425375"/>
            <a:ext cx="3572400" cy="643500"/>
          </a:xfrm>
          <a:prstGeom prst="rect">
            <a:avLst/>
          </a:prstGeom>
          <a:noFill/>
          <a:ln>
            <a:noFill/>
          </a:ln>
        </p:spPr>
        <p:txBody>
          <a:bodyPr spcFirstLastPara="1" wrap="square" lIns="0" tIns="0" rIns="0" bIns="0" anchor="t" anchorCtr="0">
            <a:spAutoFit/>
          </a:bodyPr>
          <a:lstStyle/>
          <a:p>
            <a:pPr marL="441031" marR="0" lvl="1" indent="-150665" algn="l" rtl="0">
              <a:lnSpc>
                <a:spcPct val="140009"/>
              </a:lnSpc>
              <a:spcBef>
                <a:spcPts val="0"/>
              </a:spcBef>
              <a:spcAft>
                <a:spcPts val="0"/>
              </a:spcAft>
              <a:buClr>
                <a:srgbClr val="000000"/>
              </a:buClr>
              <a:buSzPts val="942"/>
              <a:buFont typeface="Arial"/>
              <a:buChar char="•"/>
            </a:pPr>
            <a:r>
              <a:rPr lang="en-GB" sz="1100">
                <a:solidFill>
                  <a:schemeClr val="dk1"/>
                </a:solidFill>
              </a:rPr>
              <a:t>Helper Functions for Image Processing</a:t>
            </a:r>
            <a:endParaRPr sz="1100">
              <a:solidFill>
                <a:schemeClr val="dk1"/>
              </a:solidFill>
            </a:endParaRPr>
          </a:p>
          <a:p>
            <a:pPr marL="0" marR="0" lvl="0" indent="0" algn="l" rtl="0">
              <a:lnSpc>
                <a:spcPct val="140009"/>
              </a:lnSpc>
              <a:spcBef>
                <a:spcPts val="0"/>
              </a:spcBef>
              <a:spcAft>
                <a:spcPts val="0"/>
              </a:spcAft>
              <a:buNone/>
            </a:pPr>
            <a:r>
              <a:rPr lang="en-GB" sz="1100">
                <a:solidFill>
                  <a:schemeClr val="dk1"/>
                </a:solidFill>
              </a:rPr>
              <a:t>Define functions to preprocess images and generate file paths with corresponding labels.</a:t>
            </a:r>
            <a:endParaRPr sz="1142">
              <a:latin typeface="Open Sans"/>
              <a:ea typeface="Open Sans"/>
              <a:cs typeface="Open Sans"/>
              <a:sym typeface="Open Sans"/>
            </a:endParaRPr>
          </a:p>
        </p:txBody>
      </p:sp>
      <p:pic>
        <p:nvPicPr>
          <p:cNvPr id="399" name="Google Shape;399;p35"/>
          <p:cNvPicPr preferRelativeResize="0"/>
          <p:nvPr/>
        </p:nvPicPr>
        <p:blipFill>
          <a:blip r:embed="rId5">
            <a:alphaModFix/>
          </a:blip>
          <a:stretch>
            <a:fillRect/>
          </a:stretch>
        </p:blipFill>
        <p:spPr>
          <a:xfrm>
            <a:off x="310825" y="1198225"/>
            <a:ext cx="4968075" cy="1343450"/>
          </a:xfrm>
          <a:prstGeom prst="rect">
            <a:avLst/>
          </a:prstGeom>
          <a:noFill/>
          <a:ln>
            <a:noFill/>
          </a:ln>
        </p:spPr>
      </p:pic>
      <p:pic>
        <p:nvPicPr>
          <p:cNvPr id="400" name="Google Shape;400;p35"/>
          <p:cNvPicPr preferRelativeResize="0"/>
          <p:nvPr/>
        </p:nvPicPr>
        <p:blipFill>
          <a:blip r:embed="rId6">
            <a:alphaModFix/>
          </a:blip>
          <a:stretch>
            <a:fillRect/>
          </a:stretch>
        </p:blipFill>
        <p:spPr>
          <a:xfrm>
            <a:off x="340800" y="2739838"/>
            <a:ext cx="4908126" cy="1588225"/>
          </a:xfrm>
          <a:prstGeom prst="rect">
            <a:avLst/>
          </a:prstGeom>
          <a:noFill/>
          <a:ln>
            <a:noFill/>
          </a:ln>
        </p:spPr>
      </p:pic>
      <p:sp>
        <p:nvSpPr>
          <p:cNvPr id="401" name="Google Shape;401;p35"/>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grpSp>
        <p:nvGrpSpPr>
          <p:cNvPr id="406" name="Google Shape;406;p36"/>
          <p:cNvGrpSpPr/>
          <p:nvPr/>
        </p:nvGrpSpPr>
        <p:grpSpPr>
          <a:xfrm>
            <a:off x="0" y="4724400"/>
            <a:ext cx="9144000" cy="424750"/>
            <a:chOff x="0" y="4724400"/>
            <a:chExt cx="9144000" cy="424750"/>
          </a:xfrm>
        </p:grpSpPr>
        <p:sp>
          <p:nvSpPr>
            <p:cNvPr id="407" name="Google Shape;407;p36"/>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408" name="Google Shape;408;p36"/>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409" name="Google Shape;409;p36"/>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410" name="Google Shape;410;p36"/>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411" name="Google Shape;411;p36"/>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Hair Color Classification</a:t>
            </a:r>
            <a:endParaRPr sz="1800">
              <a:solidFill>
                <a:schemeClr val="dk1"/>
              </a:solidFill>
              <a:latin typeface="Calibri"/>
              <a:ea typeface="Calibri"/>
              <a:cs typeface="Calibri"/>
              <a:sym typeface="Calibri"/>
            </a:endParaRPr>
          </a:p>
        </p:txBody>
      </p:sp>
      <p:sp>
        <p:nvSpPr>
          <p:cNvPr id="412" name="Google Shape;41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24</a:t>
            </a:fld>
            <a:endParaRPr/>
          </a:p>
        </p:txBody>
      </p:sp>
      <p:sp>
        <p:nvSpPr>
          <p:cNvPr id="413" name="Google Shape;413;p36"/>
          <p:cNvSpPr txBox="1"/>
          <p:nvPr/>
        </p:nvSpPr>
        <p:spPr>
          <a:xfrm>
            <a:off x="940935" y="3828975"/>
            <a:ext cx="6189300" cy="668100"/>
          </a:xfrm>
          <a:prstGeom prst="rect">
            <a:avLst/>
          </a:prstGeom>
          <a:noFill/>
          <a:ln>
            <a:noFill/>
          </a:ln>
        </p:spPr>
        <p:txBody>
          <a:bodyPr spcFirstLastPara="1" wrap="square" lIns="0" tIns="0" rIns="0" bIns="0" anchor="t" anchorCtr="0">
            <a:spAutoFit/>
          </a:bodyPr>
          <a:lstStyle/>
          <a:p>
            <a:pPr marL="441031" marR="0" lvl="1" indent="-163365" algn="l" rtl="0">
              <a:lnSpc>
                <a:spcPct val="140009"/>
              </a:lnSpc>
              <a:spcBef>
                <a:spcPts val="0"/>
              </a:spcBef>
              <a:spcAft>
                <a:spcPts val="0"/>
              </a:spcAft>
              <a:buClr>
                <a:srgbClr val="000000"/>
              </a:buClr>
              <a:buSzPts val="1142"/>
              <a:buFont typeface="Arial"/>
              <a:buChar char="•"/>
            </a:pPr>
            <a:r>
              <a:rPr lang="en-GB" sz="1142">
                <a:latin typeface="Open Sans"/>
                <a:ea typeface="Open Sans"/>
                <a:cs typeface="Open Sans"/>
                <a:sym typeface="Open Sans"/>
              </a:rPr>
              <a:t>Model Development and Train</a:t>
            </a:r>
            <a:br>
              <a:rPr lang="en-GB" sz="1142">
                <a:latin typeface="Open Sans"/>
                <a:ea typeface="Open Sans"/>
                <a:cs typeface="Open Sans"/>
                <a:sym typeface="Open Sans"/>
              </a:rPr>
            </a:br>
            <a:r>
              <a:rPr lang="en-GB" sz="1142">
                <a:latin typeface="Open Sans"/>
                <a:ea typeface="Open Sans"/>
                <a:cs typeface="Open Sans"/>
                <a:sym typeface="Open Sans"/>
              </a:rPr>
              <a:t>Build and compile a CNN model for multi-label hair color classification and Train the model using the training and validation datasets.</a:t>
            </a:r>
            <a:endParaRPr sz="1142">
              <a:latin typeface="Open Sans"/>
              <a:ea typeface="Open Sans"/>
              <a:cs typeface="Open Sans"/>
              <a:sym typeface="Open Sans"/>
            </a:endParaRPr>
          </a:p>
        </p:txBody>
      </p:sp>
      <p:pic>
        <p:nvPicPr>
          <p:cNvPr id="414" name="Google Shape;414;p36"/>
          <p:cNvPicPr preferRelativeResize="0"/>
          <p:nvPr/>
        </p:nvPicPr>
        <p:blipFill>
          <a:blip r:embed="rId5">
            <a:alphaModFix/>
          </a:blip>
          <a:stretch>
            <a:fillRect/>
          </a:stretch>
        </p:blipFill>
        <p:spPr>
          <a:xfrm>
            <a:off x="940932" y="1106288"/>
            <a:ext cx="3916069" cy="2507038"/>
          </a:xfrm>
          <a:prstGeom prst="rect">
            <a:avLst/>
          </a:prstGeom>
          <a:noFill/>
          <a:ln>
            <a:noFill/>
          </a:ln>
        </p:spPr>
      </p:pic>
      <p:sp>
        <p:nvSpPr>
          <p:cNvPr id="415" name="Google Shape;415;p36"/>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9"/>
        <p:cNvGrpSpPr/>
        <p:nvPr/>
      </p:nvGrpSpPr>
      <p:grpSpPr>
        <a:xfrm>
          <a:off x="0" y="0"/>
          <a:ext cx="0" cy="0"/>
          <a:chOff x="0" y="0"/>
          <a:chExt cx="0" cy="0"/>
        </a:xfrm>
      </p:grpSpPr>
      <p:grpSp>
        <p:nvGrpSpPr>
          <p:cNvPr id="420" name="Google Shape;420;p37"/>
          <p:cNvGrpSpPr/>
          <p:nvPr/>
        </p:nvGrpSpPr>
        <p:grpSpPr>
          <a:xfrm>
            <a:off x="0" y="4724400"/>
            <a:ext cx="9144000" cy="424750"/>
            <a:chOff x="0" y="4724400"/>
            <a:chExt cx="9144000" cy="424750"/>
          </a:xfrm>
        </p:grpSpPr>
        <p:sp>
          <p:nvSpPr>
            <p:cNvPr id="421" name="Google Shape;421;p37"/>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422" name="Google Shape;422;p37"/>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423" name="Google Shape;423;p37"/>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424" name="Google Shape;424;p37"/>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425" name="Google Shape;425;p37"/>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Hair Color Classification</a:t>
            </a:r>
            <a:endParaRPr sz="1800">
              <a:solidFill>
                <a:schemeClr val="dk1"/>
              </a:solidFill>
              <a:latin typeface="Calibri"/>
              <a:ea typeface="Calibri"/>
              <a:cs typeface="Calibri"/>
              <a:sym typeface="Calibri"/>
            </a:endParaRPr>
          </a:p>
        </p:txBody>
      </p:sp>
      <p:sp>
        <p:nvSpPr>
          <p:cNvPr id="426" name="Google Shape;42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25</a:t>
            </a:fld>
            <a:endParaRPr/>
          </a:p>
        </p:txBody>
      </p:sp>
      <p:sp>
        <p:nvSpPr>
          <p:cNvPr id="427" name="Google Shape;427;p37"/>
          <p:cNvSpPr txBox="1"/>
          <p:nvPr/>
        </p:nvSpPr>
        <p:spPr>
          <a:xfrm>
            <a:off x="5458250" y="1697525"/>
            <a:ext cx="3204300" cy="2657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GB" sz="1100" b="1">
                <a:solidFill>
                  <a:schemeClr val="dk1"/>
                </a:solidFill>
              </a:rPr>
              <a:t>Training Results: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Accuracy:</a:t>
            </a:r>
            <a:r>
              <a:rPr lang="en-GB" sz="1100">
                <a:solidFill>
                  <a:schemeClr val="dk1"/>
                </a:solidFill>
              </a:rPr>
              <a:t> </a:t>
            </a:r>
            <a:r>
              <a:rPr lang="en-GB" sz="1100">
                <a:solidFill>
                  <a:srgbClr val="188038"/>
                </a:solidFill>
                <a:latin typeface="Roboto Mono"/>
                <a:ea typeface="Roboto Mono"/>
                <a:cs typeface="Roboto Mono"/>
                <a:sym typeface="Roboto Mono"/>
              </a:rPr>
              <a:t>0.6115</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Loss:</a:t>
            </a:r>
            <a:r>
              <a:rPr lang="en-GB" sz="1100">
                <a:solidFill>
                  <a:schemeClr val="dk1"/>
                </a:solidFill>
              </a:rPr>
              <a:t> </a:t>
            </a:r>
            <a:r>
              <a:rPr lang="en-GB" sz="1100">
                <a:solidFill>
                  <a:srgbClr val="188038"/>
                </a:solidFill>
                <a:latin typeface="Roboto Mono"/>
                <a:ea typeface="Roboto Mono"/>
                <a:cs typeface="Roboto Mono"/>
                <a:sym typeface="Roboto Mono"/>
              </a:rPr>
              <a:t>-1.7526e+21</a:t>
            </a:r>
            <a:endParaRPr sz="1100">
              <a:solidFill>
                <a:srgbClr val="188038"/>
              </a:solidFill>
              <a:latin typeface="Roboto Mono"/>
              <a:ea typeface="Roboto Mono"/>
              <a:cs typeface="Roboto Mono"/>
              <a:sym typeface="Roboto Mono"/>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a:p>
            <a:pPr marL="0" lvl="0" indent="0" algn="l" rtl="0">
              <a:lnSpc>
                <a:spcPct val="115000"/>
              </a:lnSpc>
              <a:spcBef>
                <a:spcPts val="1200"/>
              </a:spcBef>
              <a:spcAft>
                <a:spcPts val="0"/>
              </a:spcAft>
              <a:buNone/>
            </a:pPr>
            <a:r>
              <a:rPr lang="en-GB" sz="1100" b="1">
                <a:solidFill>
                  <a:schemeClr val="dk1"/>
                </a:solidFill>
              </a:rPr>
              <a:t>Evaluation Results: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Test Loss:</a:t>
            </a:r>
            <a:r>
              <a:rPr lang="en-GB" sz="1100">
                <a:solidFill>
                  <a:schemeClr val="dk1"/>
                </a:solidFill>
              </a:rPr>
              <a:t> </a:t>
            </a:r>
            <a:r>
              <a:rPr lang="en-GB" sz="1100">
                <a:solidFill>
                  <a:srgbClr val="188038"/>
                </a:solidFill>
                <a:latin typeface="Roboto Mono"/>
                <a:ea typeface="Roboto Mono"/>
                <a:cs typeface="Roboto Mono"/>
                <a:sym typeface="Roboto Mono"/>
              </a:rPr>
              <a:t>-1.75396107408911e+21</a:t>
            </a:r>
            <a:endParaRPr sz="1100">
              <a:solidFill>
                <a:srgbClr val="188038"/>
              </a:solidFill>
              <a:latin typeface="Roboto Mono"/>
              <a:ea typeface="Roboto Mono"/>
              <a:cs typeface="Roboto Mono"/>
              <a:sym typeface="Roboto Mono"/>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Test Accuracy:</a:t>
            </a:r>
            <a:r>
              <a:rPr lang="en-GB" sz="1100">
                <a:solidFill>
                  <a:schemeClr val="dk1"/>
                </a:solidFill>
              </a:rPr>
              <a:t> </a:t>
            </a:r>
            <a:r>
              <a:rPr lang="en-GB" sz="1100">
                <a:solidFill>
                  <a:srgbClr val="188038"/>
                </a:solidFill>
                <a:latin typeface="Roboto Mono"/>
                <a:ea typeface="Roboto Mono"/>
                <a:cs typeface="Roboto Mono"/>
                <a:sym typeface="Roboto Mono"/>
              </a:rPr>
              <a:t>0.6147828102111816</a:t>
            </a:r>
            <a:endParaRPr sz="1100">
              <a:solidFill>
                <a:srgbClr val="188038"/>
              </a:solidFill>
              <a:latin typeface="Roboto Mono"/>
              <a:ea typeface="Roboto Mono"/>
              <a:cs typeface="Roboto Mono"/>
              <a:sym typeface="Roboto Mono"/>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a:p>
            <a:pPr marL="914400" marR="0" lvl="0" indent="0" algn="l" rtl="0">
              <a:lnSpc>
                <a:spcPct val="140009"/>
              </a:lnSpc>
              <a:spcBef>
                <a:spcPts val="1200"/>
              </a:spcBef>
              <a:spcAft>
                <a:spcPts val="0"/>
              </a:spcAft>
              <a:buNone/>
            </a:pPr>
            <a:endParaRPr sz="1142">
              <a:latin typeface="Open Sans"/>
              <a:ea typeface="Open Sans"/>
              <a:cs typeface="Open Sans"/>
              <a:sym typeface="Open Sans"/>
            </a:endParaRPr>
          </a:p>
        </p:txBody>
      </p:sp>
      <p:pic>
        <p:nvPicPr>
          <p:cNvPr id="428" name="Google Shape;428;p37"/>
          <p:cNvPicPr preferRelativeResize="0"/>
          <p:nvPr/>
        </p:nvPicPr>
        <p:blipFill>
          <a:blip r:embed="rId5">
            <a:alphaModFix/>
          </a:blip>
          <a:stretch>
            <a:fillRect/>
          </a:stretch>
        </p:blipFill>
        <p:spPr>
          <a:xfrm>
            <a:off x="885694" y="1371075"/>
            <a:ext cx="4435528" cy="2507037"/>
          </a:xfrm>
          <a:prstGeom prst="rect">
            <a:avLst/>
          </a:prstGeom>
          <a:noFill/>
          <a:ln>
            <a:noFill/>
          </a:ln>
        </p:spPr>
      </p:pic>
      <p:sp>
        <p:nvSpPr>
          <p:cNvPr id="429" name="Google Shape;429;p37"/>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3"/>
        <p:cNvGrpSpPr/>
        <p:nvPr/>
      </p:nvGrpSpPr>
      <p:grpSpPr>
        <a:xfrm>
          <a:off x="0" y="0"/>
          <a:ext cx="0" cy="0"/>
          <a:chOff x="0" y="0"/>
          <a:chExt cx="0" cy="0"/>
        </a:xfrm>
      </p:grpSpPr>
      <p:grpSp>
        <p:nvGrpSpPr>
          <p:cNvPr id="434" name="Google Shape;434;p38"/>
          <p:cNvGrpSpPr/>
          <p:nvPr/>
        </p:nvGrpSpPr>
        <p:grpSpPr>
          <a:xfrm>
            <a:off x="0" y="4724400"/>
            <a:ext cx="9144000" cy="424750"/>
            <a:chOff x="0" y="4724400"/>
            <a:chExt cx="9144000" cy="424750"/>
          </a:xfrm>
        </p:grpSpPr>
        <p:sp>
          <p:nvSpPr>
            <p:cNvPr id="435" name="Google Shape;435;p38"/>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436" name="Google Shape;436;p38"/>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437" name="Google Shape;437;p38"/>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438" name="Google Shape;438;p38"/>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439" name="Google Shape;439;p38"/>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Eye Color Classification</a:t>
            </a:r>
            <a:endParaRPr sz="1800">
              <a:solidFill>
                <a:schemeClr val="dk1"/>
              </a:solidFill>
              <a:latin typeface="Calibri"/>
              <a:ea typeface="Calibri"/>
              <a:cs typeface="Calibri"/>
              <a:sym typeface="Calibri"/>
            </a:endParaRPr>
          </a:p>
        </p:txBody>
      </p:sp>
      <p:sp>
        <p:nvSpPr>
          <p:cNvPr id="440" name="Google Shape;44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26</a:t>
            </a:fld>
            <a:endParaRPr/>
          </a:p>
        </p:txBody>
      </p:sp>
      <p:sp>
        <p:nvSpPr>
          <p:cNvPr id="441" name="Google Shape;441;p38"/>
          <p:cNvSpPr txBox="1"/>
          <p:nvPr/>
        </p:nvSpPr>
        <p:spPr>
          <a:xfrm>
            <a:off x="4411875" y="1990625"/>
            <a:ext cx="4563000" cy="12624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GB" sz="1100" b="1">
                <a:solidFill>
                  <a:schemeClr val="dk1"/>
                </a:solidFill>
              </a:rPr>
              <a:t>Haar Cascade Classifier</a:t>
            </a:r>
            <a:r>
              <a:rPr lang="en-GB" sz="1100">
                <a:solidFill>
                  <a:schemeClr val="dk1"/>
                </a:solidFill>
              </a:rPr>
              <a:t> (for detecting the eyes).</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a:solidFill>
                  <a:srgbClr val="188038"/>
                </a:solidFill>
                <a:latin typeface="Roboto Mono"/>
                <a:ea typeface="Roboto Mono"/>
                <a:cs typeface="Roboto Mono"/>
                <a:sym typeface="Roboto Mono"/>
              </a:rPr>
              <a:t>haarcascade_eye.xml</a:t>
            </a:r>
            <a:r>
              <a:rPr lang="en-GB" sz="1100">
                <a:solidFill>
                  <a:schemeClr val="dk1"/>
                </a:solidFill>
              </a:rPr>
              <a:t> is a pre-trained XML file provided by OpenCV that uses the </a:t>
            </a:r>
            <a:r>
              <a:rPr lang="en-GB" sz="1100" b="1">
                <a:solidFill>
                  <a:schemeClr val="dk1"/>
                </a:solidFill>
              </a:rPr>
              <a:t>Haar-like features</a:t>
            </a:r>
            <a:r>
              <a:rPr lang="en-GB" sz="1100">
                <a:solidFill>
                  <a:schemeClr val="dk1"/>
                </a:solidFill>
              </a:rPr>
              <a:t> and </a:t>
            </a:r>
            <a:r>
              <a:rPr lang="en-GB" sz="1100" b="1">
                <a:solidFill>
                  <a:schemeClr val="dk1"/>
                </a:solidFill>
              </a:rPr>
              <a:t>Cascade Classifier</a:t>
            </a:r>
            <a:r>
              <a:rPr lang="en-GB" sz="1100">
                <a:solidFill>
                  <a:schemeClr val="dk1"/>
                </a:solidFill>
              </a:rPr>
              <a:t> algorithm.</a:t>
            </a:r>
            <a:endParaRPr sz="1100">
              <a:solidFill>
                <a:schemeClr val="dk1"/>
              </a:solidFill>
            </a:endParaRPr>
          </a:p>
          <a:p>
            <a:pPr marL="0" marR="0" lvl="0" indent="0" algn="l" rtl="0">
              <a:lnSpc>
                <a:spcPct val="140009"/>
              </a:lnSpc>
              <a:spcBef>
                <a:spcPts val="1200"/>
              </a:spcBef>
              <a:spcAft>
                <a:spcPts val="0"/>
              </a:spcAft>
              <a:buNone/>
            </a:pPr>
            <a:endParaRPr sz="1142">
              <a:latin typeface="Open Sans"/>
              <a:ea typeface="Open Sans"/>
              <a:cs typeface="Open Sans"/>
              <a:sym typeface="Open Sans"/>
            </a:endParaRPr>
          </a:p>
        </p:txBody>
      </p:sp>
      <p:pic>
        <p:nvPicPr>
          <p:cNvPr id="442" name="Google Shape;442;p38"/>
          <p:cNvPicPr preferRelativeResize="0"/>
          <p:nvPr/>
        </p:nvPicPr>
        <p:blipFill>
          <a:blip r:embed="rId5">
            <a:alphaModFix/>
          </a:blip>
          <a:stretch>
            <a:fillRect/>
          </a:stretch>
        </p:blipFill>
        <p:spPr>
          <a:xfrm>
            <a:off x="403625" y="1106288"/>
            <a:ext cx="3924049" cy="3380267"/>
          </a:xfrm>
          <a:prstGeom prst="rect">
            <a:avLst/>
          </a:prstGeom>
          <a:noFill/>
          <a:ln>
            <a:noFill/>
          </a:ln>
        </p:spPr>
      </p:pic>
      <p:sp>
        <p:nvSpPr>
          <p:cNvPr id="443" name="Google Shape;443;p38"/>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7"/>
        <p:cNvGrpSpPr/>
        <p:nvPr/>
      </p:nvGrpSpPr>
      <p:grpSpPr>
        <a:xfrm>
          <a:off x="0" y="0"/>
          <a:ext cx="0" cy="0"/>
          <a:chOff x="0" y="0"/>
          <a:chExt cx="0" cy="0"/>
        </a:xfrm>
      </p:grpSpPr>
      <p:grpSp>
        <p:nvGrpSpPr>
          <p:cNvPr id="448" name="Google Shape;448;p39"/>
          <p:cNvGrpSpPr/>
          <p:nvPr/>
        </p:nvGrpSpPr>
        <p:grpSpPr>
          <a:xfrm>
            <a:off x="0" y="4724400"/>
            <a:ext cx="9144000" cy="424750"/>
            <a:chOff x="0" y="4724400"/>
            <a:chExt cx="9144000" cy="424750"/>
          </a:xfrm>
        </p:grpSpPr>
        <p:sp>
          <p:nvSpPr>
            <p:cNvPr id="449" name="Google Shape;449;p39"/>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450" name="Google Shape;450;p39"/>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451" name="Google Shape;451;p39"/>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452" name="Google Shape;452;p39"/>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453" name="Google Shape;453;p39"/>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Eye Color Classification</a:t>
            </a:r>
            <a:endParaRPr sz="1800">
              <a:solidFill>
                <a:schemeClr val="dk1"/>
              </a:solidFill>
              <a:latin typeface="Calibri"/>
              <a:ea typeface="Calibri"/>
              <a:cs typeface="Calibri"/>
              <a:sym typeface="Calibri"/>
            </a:endParaRPr>
          </a:p>
        </p:txBody>
      </p:sp>
      <p:sp>
        <p:nvSpPr>
          <p:cNvPr id="454" name="Google Shape;45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27</a:t>
            </a:fld>
            <a:endParaRPr/>
          </a:p>
        </p:txBody>
      </p:sp>
      <p:sp>
        <p:nvSpPr>
          <p:cNvPr id="455" name="Google Shape;455;p39"/>
          <p:cNvSpPr txBox="1"/>
          <p:nvPr/>
        </p:nvSpPr>
        <p:spPr>
          <a:xfrm>
            <a:off x="236150" y="2774325"/>
            <a:ext cx="3146700" cy="1781400"/>
          </a:xfrm>
          <a:prstGeom prst="rect">
            <a:avLst/>
          </a:prstGeom>
          <a:noFill/>
          <a:ln>
            <a:noFill/>
          </a:ln>
        </p:spPr>
        <p:txBody>
          <a:bodyPr spcFirstLastPara="1" wrap="square" lIns="0" tIns="0" rIns="0" bIns="0" anchor="t" anchorCtr="0">
            <a:spAutoFit/>
          </a:bodyPr>
          <a:lstStyle/>
          <a:p>
            <a:pPr marL="0" marR="0" lvl="0" indent="0" algn="l" rtl="0">
              <a:lnSpc>
                <a:spcPct val="140009"/>
              </a:lnSpc>
              <a:spcBef>
                <a:spcPts val="0"/>
              </a:spcBef>
              <a:spcAft>
                <a:spcPts val="0"/>
              </a:spcAft>
              <a:buNone/>
            </a:pPr>
            <a:endParaRPr sz="1142">
              <a:latin typeface="Open Sans"/>
              <a:ea typeface="Open Sans"/>
              <a:cs typeface="Open Sans"/>
              <a:sym typeface="Open Sans"/>
            </a:endParaRPr>
          </a:p>
          <a:p>
            <a:pPr marL="0" marR="0" lvl="0" indent="0" algn="l" rtl="0">
              <a:lnSpc>
                <a:spcPct val="140009"/>
              </a:lnSpc>
              <a:spcBef>
                <a:spcPts val="0"/>
              </a:spcBef>
              <a:spcAft>
                <a:spcPts val="0"/>
              </a:spcAft>
              <a:buNone/>
            </a:pPr>
            <a:r>
              <a:rPr lang="en-GB" sz="1100" b="1">
                <a:solidFill>
                  <a:schemeClr val="dk1"/>
                </a:solidFill>
              </a:rPr>
              <a:t>Load and Convert the Image and Detect Eyes</a:t>
            </a:r>
            <a:endParaRPr sz="1100" b="1">
              <a:solidFill>
                <a:schemeClr val="dk1"/>
              </a:solidFill>
            </a:endParaRPr>
          </a:p>
          <a:p>
            <a:pPr marL="0" lvl="0" indent="0" algn="l" rtl="0">
              <a:lnSpc>
                <a:spcPct val="140009"/>
              </a:lnSpc>
              <a:spcBef>
                <a:spcPts val="0"/>
              </a:spcBef>
              <a:spcAft>
                <a:spcPts val="0"/>
              </a:spcAft>
              <a:buClr>
                <a:schemeClr val="dk1"/>
              </a:buClr>
              <a:buSzPts val="1100"/>
              <a:buFont typeface="Arial"/>
              <a:buNone/>
            </a:pPr>
            <a:r>
              <a:rPr lang="en-GB" sz="1100">
                <a:solidFill>
                  <a:schemeClr val="dk1"/>
                </a:solidFill>
              </a:rPr>
              <a:t>The input image is loaded and converted into:</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Grayscale (</a:t>
            </a:r>
            <a:r>
              <a:rPr lang="en-GB" sz="1100" b="1">
                <a:solidFill>
                  <a:srgbClr val="188038"/>
                </a:solidFill>
                <a:latin typeface="Roboto Mono"/>
                <a:ea typeface="Roboto Mono"/>
                <a:cs typeface="Roboto Mono"/>
                <a:sym typeface="Roboto Mono"/>
              </a:rPr>
              <a:t>gray</a:t>
            </a:r>
            <a:r>
              <a:rPr lang="en-GB" sz="1100" b="1">
                <a:solidFill>
                  <a:schemeClr val="dk1"/>
                </a:solidFill>
              </a:rPr>
              <a:t>)</a:t>
            </a:r>
            <a:r>
              <a:rPr lang="en-GB" sz="1100">
                <a:solidFill>
                  <a:schemeClr val="dk1"/>
                </a:solidFill>
              </a:rPr>
              <a:t> for eye detection (required by Haar cascade).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RGB (</a:t>
            </a:r>
            <a:r>
              <a:rPr lang="en-GB" sz="1100" b="1">
                <a:solidFill>
                  <a:srgbClr val="188038"/>
                </a:solidFill>
                <a:latin typeface="Roboto Mono"/>
                <a:ea typeface="Roboto Mono"/>
                <a:cs typeface="Roboto Mono"/>
                <a:sym typeface="Roboto Mono"/>
              </a:rPr>
              <a:t>original</a:t>
            </a:r>
            <a:r>
              <a:rPr lang="en-GB" sz="1100" b="1">
                <a:solidFill>
                  <a:schemeClr val="dk1"/>
                </a:solidFill>
              </a:rPr>
              <a:t>)</a:t>
            </a:r>
            <a:r>
              <a:rPr lang="en-GB" sz="1100">
                <a:solidFill>
                  <a:schemeClr val="dk1"/>
                </a:solidFill>
              </a:rPr>
              <a:t> for visualization.</a:t>
            </a:r>
            <a:endParaRPr sz="1100">
              <a:solidFill>
                <a:schemeClr val="dk1"/>
              </a:solidFill>
            </a:endParaRPr>
          </a:p>
          <a:p>
            <a:pPr marL="914400" marR="0" lvl="0" indent="0" algn="l" rtl="0">
              <a:lnSpc>
                <a:spcPct val="140009"/>
              </a:lnSpc>
              <a:spcBef>
                <a:spcPts val="1200"/>
              </a:spcBef>
              <a:spcAft>
                <a:spcPts val="0"/>
              </a:spcAft>
              <a:buNone/>
            </a:pPr>
            <a:endParaRPr sz="1100" b="1">
              <a:solidFill>
                <a:schemeClr val="dk1"/>
              </a:solidFill>
            </a:endParaRPr>
          </a:p>
        </p:txBody>
      </p:sp>
      <p:pic>
        <p:nvPicPr>
          <p:cNvPr id="456" name="Google Shape;456;p39"/>
          <p:cNvPicPr preferRelativeResize="0"/>
          <p:nvPr/>
        </p:nvPicPr>
        <p:blipFill>
          <a:blip r:embed="rId5">
            <a:alphaModFix/>
          </a:blip>
          <a:stretch>
            <a:fillRect/>
          </a:stretch>
        </p:blipFill>
        <p:spPr>
          <a:xfrm>
            <a:off x="236150" y="1106312"/>
            <a:ext cx="3828271" cy="1627388"/>
          </a:xfrm>
          <a:prstGeom prst="rect">
            <a:avLst/>
          </a:prstGeom>
          <a:noFill/>
          <a:ln>
            <a:noFill/>
          </a:ln>
        </p:spPr>
      </p:pic>
      <p:pic>
        <p:nvPicPr>
          <p:cNvPr id="457" name="Google Shape;457;p39"/>
          <p:cNvPicPr preferRelativeResize="0"/>
          <p:nvPr/>
        </p:nvPicPr>
        <p:blipFill>
          <a:blip r:embed="rId6">
            <a:alphaModFix/>
          </a:blip>
          <a:stretch>
            <a:fillRect/>
          </a:stretch>
        </p:blipFill>
        <p:spPr>
          <a:xfrm>
            <a:off x="4394774" y="1106290"/>
            <a:ext cx="3474865" cy="1941213"/>
          </a:xfrm>
          <a:prstGeom prst="rect">
            <a:avLst/>
          </a:prstGeom>
          <a:noFill/>
          <a:ln>
            <a:noFill/>
          </a:ln>
        </p:spPr>
      </p:pic>
      <p:sp>
        <p:nvSpPr>
          <p:cNvPr id="458" name="Google Shape;458;p39"/>
          <p:cNvSpPr txBox="1"/>
          <p:nvPr/>
        </p:nvSpPr>
        <p:spPr>
          <a:xfrm>
            <a:off x="4684538" y="315375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t>Detect Iris Using Hough Circle Transform</a:t>
            </a:r>
            <a:endParaRPr sz="1100"/>
          </a:p>
        </p:txBody>
      </p:sp>
      <p:sp>
        <p:nvSpPr>
          <p:cNvPr id="459" name="Google Shape;459;p39"/>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3"/>
        <p:cNvGrpSpPr/>
        <p:nvPr/>
      </p:nvGrpSpPr>
      <p:grpSpPr>
        <a:xfrm>
          <a:off x="0" y="0"/>
          <a:ext cx="0" cy="0"/>
          <a:chOff x="0" y="0"/>
          <a:chExt cx="0" cy="0"/>
        </a:xfrm>
      </p:grpSpPr>
      <p:grpSp>
        <p:nvGrpSpPr>
          <p:cNvPr id="464" name="Google Shape;464;p40"/>
          <p:cNvGrpSpPr/>
          <p:nvPr/>
        </p:nvGrpSpPr>
        <p:grpSpPr>
          <a:xfrm>
            <a:off x="0" y="4724400"/>
            <a:ext cx="9144000" cy="424750"/>
            <a:chOff x="0" y="4724400"/>
            <a:chExt cx="9144000" cy="424750"/>
          </a:xfrm>
        </p:grpSpPr>
        <p:sp>
          <p:nvSpPr>
            <p:cNvPr id="465" name="Google Shape;465;p40"/>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466" name="Google Shape;466;p40"/>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467" name="Google Shape;467;p40"/>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468" name="Google Shape;468;p40"/>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469" name="Google Shape;469;p40"/>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Eye Color Classification</a:t>
            </a:r>
            <a:endParaRPr sz="1800">
              <a:solidFill>
                <a:schemeClr val="dk1"/>
              </a:solidFill>
              <a:latin typeface="Calibri"/>
              <a:ea typeface="Calibri"/>
              <a:cs typeface="Calibri"/>
              <a:sym typeface="Calibri"/>
            </a:endParaRPr>
          </a:p>
        </p:txBody>
      </p:sp>
      <p:sp>
        <p:nvSpPr>
          <p:cNvPr id="470" name="Google Shape;47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28</a:t>
            </a:fld>
            <a:endParaRPr/>
          </a:p>
        </p:txBody>
      </p:sp>
      <p:sp>
        <p:nvSpPr>
          <p:cNvPr id="471" name="Google Shape;471;p40"/>
          <p:cNvSpPr txBox="1"/>
          <p:nvPr/>
        </p:nvSpPr>
        <p:spPr>
          <a:xfrm>
            <a:off x="3251125" y="3280325"/>
            <a:ext cx="30000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100"/>
              <a:t>-Load the selfie image.</a:t>
            </a:r>
            <a:endParaRPr sz="1100"/>
          </a:p>
          <a:p>
            <a:pPr marL="0" lvl="0" indent="0" algn="l" rtl="0">
              <a:spcBef>
                <a:spcPts val="0"/>
              </a:spcBef>
              <a:spcAft>
                <a:spcPts val="0"/>
              </a:spcAft>
              <a:buClr>
                <a:schemeClr val="dk1"/>
              </a:buClr>
              <a:buSzPts val="1100"/>
              <a:buFont typeface="Arial"/>
              <a:buNone/>
            </a:pPr>
            <a:r>
              <a:rPr lang="en-GB" sz="1100"/>
              <a:t>-Detect the eye using Haar Cascade.</a:t>
            </a:r>
            <a:endParaRPr sz="1100"/>
          </a:p>
          <a:p>
            <a:pPr marL="0" lvl="0" indent="0" algn="l" rtl="0">
              <a:spcBef>
                <a:spcPts val="0"/>
              </a:spcBef>
              <a:spcAft>
                <a:spcPts val="0"/>
              </a:spcAft>
              <a:buClr>
                <a:schemeClr val="dk1"/>
              </a:buClr>
              <a:buSzPts val="1100"/>
              <a:buFont typeface="Arial"/>
              <a:buNone/>
            </a:pPr>
            <a:r>
              <a:rPr lang="en-GB" sz="1100"/>
              <a:t>-Detect the iris within the eye using Hough Circle Transform (or fallback approximation).</a:t>
            </a:r>
            <a:endParaRPr sz="1100"/>
          </a:p>
          <a:p>
            <a:pPr marL="0" lvl="0" indent="0" algn="l" rtl="0">
              <a:spcBef>
                <a:spcPts val="0"/>
              </a:spcBef>
              <a:spcAft>
                <a:spcPts val="0"/>
              </a:spcAft>
              <a:buClr>
                <a:schemeClr val="dk1"/>
              </a:buClr>
              <a:buSzPts val="1100"/>
              <a:buFont typeface="Arial"/>
              <a:buNone/>
            </a:pPr>
            <a:r>
              <a:rPr lang="en-GB" sz="1100"/>
              <a:t>-Extract the dominant color from the iris region using KMeans.</a:t>
            </a:r>
            <a:endParaRPr sz="1100"/>
          </a:p>
          <a:p>
            <a:pPr marL="0" lvl="0" indent="0" algn="l" rtl="0">
              <a:spcBef>
                <a:spcPts val="0"/>
              </a:spcBef>
              <a:spcAft>
                <a:spcPts val="0"/>
              </a:spcAft>
              <a:buClr>
                <a:schemeClr val="dk1"/>
              </a:buClr>
              <a:buSzPts val="1100"/>
              <a:buFont typeface="Arial"/>
              <a:buNone/>
            </a:pPr>
            <a:r>
              <a:rPr lang="en-GB" sz="1100"/>
              <a:t>-Visualize and print the results</a:t>
            </a:r>
            <a:endParaRPr sz="1100"/>
          </a:p>
          <a:p>
            <a:pPr marL="0" lvl="0" indent="0" algn="l" rtl="0">
              <a:spcBef>
                <a:spcPts val="0"/>
              </a:spcBef>
              <a:spcAft>
                <a:spcPts val="0"/>
              </a:spcAft>
              <a:buNone/>
            </a:pPr>
            <a:endParaRPr sz="1100"/>
          </a:p>
        </p:txBody>
      </p:sp>
      <p:pic>
        <p:nvPicPr>
          <p:cNvPr id="472" name="Google Shape;472;p40"/>
          <p:cNvPicPr preferRelativeResize="0"/>
          <p:nvPr/>
        </p:nvPicPr>
        <p:blipFill>
          <a:blip r:embed="rId5">
            <a:alphaModFix/>
          </a:blip>
          <a:stretch>
            <a:fillRect/>
          </a:stretch>
        </p:blipFill>
        <p:spPr>
          <a:xfrm>
            <a:off x="100050" y="1176200"/>
            <a:ext cx="2933902" cy="2325700"/>
          </a:xfrm>
          <a:prstGeom prst="rect">
            <a:avLst/>
          </a:prstGeom>
          <a:noFill/>
          <a:ln>
            <a:noFill/>
          </a:ln>
        </p:spPr>
      </p:pic>
      <p:pic>
        <p:nvPicPr>
          <p:cNvPr id="473" name="Google Shape;473;p40"/>
          <p:cNvPicPr preferRelativeResize="0"/>
          <p:nvPr/>
        </p:nvPicPr>
        <p:blipFill>
          <a:blip r:embed="rId6">
            <a:alphaModFix/>
          </a:blip>
          <a:stretch>
            <a:fillRect/>
          </a:stretch>
        </p:blipFill>
        <p:spPr>
          <a:xfrm>
            <a:off x="3079200" y="1176203"/>
            <a:ext cx="1927125" cy="2016334"/>
          </a:xfrm>
          <a:prstGeom prst="rect">
            <a:avLst/>
          </a:prstGeom>
          <a:noFill/>
          <a:ln>
            <a:noFill/>
          </a:ln>
        </p:spPr>
      </p:pic>
      <p:pic>
        <p:nvPicPr>
          <p:cNvPr id="474" name="Google Shape;474;p40"/>
          <p:cNvPicPr preferRelativeResize="0"/>
          <p:nvPr/>
        </p:nvPicPr>
        <p:blipFill>
          <a:blip r:embed="rId7">
            <a:alphaModFix/>
          </a:blip>
          <a:stretch>
            <a:fillRect/>
          </a:stretch>
        </p:blipFill>
        <p:spPr>
          <a:xfrm>
            <a:off x="5051574" y="1196112"/>
            <a:ext cx="1679372" cy="1810625"/>
          </a:xfrm>
          <a:prstGeom prst="rect">
            <a:avLst/>
          </a:prstGeom>
          <a:noFill/>
          <a:ln>
            <a:noFill/>
          </a:ln>
        </p:spPr>
      </p:pic>
      <p:pic>
        <p:nvPicPr>
          <p:cNvPr id="475" name="Google Shape;475;p40"/>
          <p:cNvPicPr preferRelativeResize="0"/>
          <p:nvPr/>
        </p:nvPicPr>
        <p:blipFill>
          <a:blip r:embed="rId8">
            <a:alphaModFix/>
          </a:blip>
          <a:stretch>
            <a:fillRect/>
          </a:stretch>
        </p:blipFill>
        <p:spPr>
          <a:xfrm>
            <a:off x="6776200" y="1176210"/>
            <a:ext cx="2126550" cy="3048389"/>
          </a:xfrm>
          <a:prstGeom prst="rect">
            <a:avLst/>
          </a:prstGeom>
          <a:noFill/>
          <a:ln>
            <a:noFill/>
          </a:ln>
        </p:spPr>
      </p:pic>
      <p:sp>
        <p:nvSpPr>
          <p:cNvPr id="476" name="Google Shape;476;p40"/>
          <p:cNvSpPr txBox="1"/>
          <p:nvPr/>
        </p:nvSpPr>
        <p:spPr>
          <a:xfrm>
            <a:off x="4399094" y="92953"/>
            <a:ext cx="5997000" cy="7884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a:solidFill>
                  <a:srgbClr val="242424"/>
                </a:solidFill>
              </a:rPr>
              <a:t>Methodology</a:t>
            </a:r>
            <a:endParaRPr sz="2500" b="1">
              <a:solidFill>
                <a:srgbClr val="242424"/>
              </a:solidFill>
            </a:endParaRPr>
          </a:p>
          <a:p>
            <a:pPr marL="0" lvl="0" indent="0" algn="ctr" rtl="0">
              <a:lnSpc>
                <a:spcPct val="130002"/>
              </a:lnSpc>
              <a:spcBef>
                <a:spcPts val="0"/>
              </a:spcBef>
              <a:spcAft>
                <a:spcPts val="0"/>
              </a:spcAft>
              <a:buClr>
                <a:schemeClr val="dk1"/>
              </a:buClr>
              <a:buFont typeface="Arial"/>
              <a:buNone/>
            </a:pPr>
            <a:r>
              <a:rPr lang="en-GB" sz="1873">
                <a:solidFill>
                  <a:srgbClr val="242424"/>
                </a:solidFill>
              </a:rPr>
              <a:t>Evidence of Completion </a:t>
            </a:r>
            <a:endParaRPr sz="100" b="1">
              <a:solidFill>
                <a:srgbClr val="24242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0"/>
        <p:cNvGrpSpPr/>
        <p:nvPr/>
      </p:nvGrpSpPr>
      <p:grpSpPr>
        <a:xfrm>
          <a:off x="0" y="0"/>
          <a:ext cx="0" cy="0"/>
          <a:chOff x="0" y="0"/>
          <a:chExt cx="0" cy="0"/>
        </a:xfrm>
      </p:grpSpPr>
      <p:grpSp>
        <p:nvGrpSpPr>
          <p:cNvPr id="481" name="Google Shape;481;p41"/>
          <p:cNvGrpSpPr/>
          <p:nvPr/>
        </p:nvGrpSpPr>
        <p:grpSpPr>
          <a:xfrm>
            <a:off x="0" y="4724400"/>
            <a:ext cx="9144000" cy="424750"/>
            <a:chOff x="0" y="4724400"/>
            <a:chExt cx="9144000" cy="424750"/>
          </a:xfrm>
        </p:grpSpPr>
        <p:sp>
          <p:nvSpPr>
            <p:cNvPr id="482" name="Google Shape;482;p41"/>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483" name="Google Shape;483;p41"/>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484" name="Google Shape;484;p41"/>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485" name="Google Shape;485;p41"/>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486" name="Google Shape;48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29</a:t>
            </a:fld>
            <a:endParaRPr/>
          </a:p>
        </p:txBody>
      </p:sp>
      <p:sp>
        <p:nvSpPr>
          <p:cNvPr id="487" name="Google Shape;487;p41"/>
          <p:cNvSpPr txBox="1"/>
          <p:nvPr/>
        </p:nvSpPr>
        <p:spPr>
          <a:xfrm>
            <a:off x="3163125" y="110475"/>
            <a:ext cx="5592600" cy="424800"/>
          </a:xfrm>
          <a:prstGeom prst="rect">
            <a:avLst/>
          </a:prstGeom>
          <a:noFill/>
          <a:ln>
            <a:noFill/>
          </a:ln>
        </p:spPr>
        <p:txBody>
          <a:bodyPr spcFirstLastPara="1" wrap="square" lIns="91425" tIns="91425" rIns="91425" bIns="91425" anchor="t" anchorCtr="0">
            <a:noAutofit/>
          </a:bodyPr>
          <a:lstStyle/>
          <a:p>
            <a:pPr marL="0" lvl="0" indent="0" algn="r" rtl="0">
              <a:lnSpc>
                <a:spcPct val="130002"/>
              </a:lnSpc>
              <a:spcBef>
                <a:spcPts val="0"/>
              </a:spcBef>
              <a:spcAft>
                <a:spcPts val="0"/>
              </a:spcAft>
              <a:buClr>
                <a:schemeClr val="dk1"/>
              </a:buClr>
              <a:buFont typeface="Arial"/>
              <a:buNone/>
            </a:pPr>
            <a:r>
              <a:rPr lang="en-GB" sz="2073" b="1">
                <a:solidFill>
                  <a:srgbClr val="242424"/>
                </a:solidFill>
              </a:rPr>
              <a:t>Display the results in mobile application</a:t>
            </a:r>
            <a:endParaRPr sz="100" b="1">
              <a:solidFill>
                <a:schemeClr val="dk1"/>
              </a:solidFill>
            </a:endParaRPr>
          </a:p>
          <a:p>
            <a:pPr marL="0" lvl="0" indent="0" algn="l" rtl="0">
              <a:spcBef>
                <a:spcPts val="0"/>
              </a:spcBef>
              <a:spcAft>
                <a:spcPts val="0"/>
              </a:spcAft>
              <a:buNone/>
            </a:pPr>
            <a:r>
              <a:rPr lang="en-GB" sz="2400" b="1">
                <a:solidFill>
                  <a:schemeClr val="dk1"/>
                </a:solidFill>
                <a:latin typeface="Calibri"/>
                <a:ea typeface="Calibri"/>
                <a:cs typeface="Calibri"/>
                <a:sym typeface="Calibri"/>
              </a:rPr>
              <a:t> </a:t>
            </a:r>
            <a:endParaRPr sz="2400" b="1">
              <a:solidFill>
                <a:schemeClr val="dk1"/>
              </a:solidFill>
              <a:latin typeface="Calibri"/>
              <a:ea typeface="Calibri"/>
              <a:cs typeface="Calibri"/>
              <a:sym typeface="Calibri"/>
            </a:endParaRPr>
          </a:p>
        </p:txBody>
      </p:sp>
      <p:pic>
        <p:nvPicPr>
          <p:cNvPr id="488" name="Google Shape;488;p41"/>
          <p:cNvPicPr preferRelativeResize="0"/>
          <p:nvPr/>
        </p:nvPicPr>
        <p:blipFill>
          <a:blip r:embed="rId5">
            <a:alphaModFix/>
          </a:blip>
          <a:stretch>
            <a:fillRect/>
          </a:stretch>
        </p:blipFill>
        <p:spPr>
          <a:xfrm>
            <a:off x="152400" y="964350"/>
            <a:ext cx="1564100" cy="3251774"/>
          </a:xfrm>
          <a:prstGeom prst="rect">
            <a:avLst/>
          </a:prstGeom>
          <a:noFill/>
          <a:ln>
            <a:noFill/>
          </a:ln>
        </p:spPr>
      </p:pic>
      <p:pic>
        <p:nvPicPr>
          <p:cNvPr id="489" name="Google Shape;489;p41"/>
          <p:cNvPicPr preferRelativeResize="0"/>
          <p:nvPr/>
        </p:nvPicPr>
        <p:blipFill>
          <a:blip r:embed="rId6">
            <a:alphaModFix/>
          </a:blip>
          <a:stretch>
            <a:fillRect/>
          </a:stretch>
        </p:blipFill>
        <p:spPr>
          <a:xfrm>
            <a:off x="1888924" y="945862"/>
            <a:ext cx="1564100" cy="3251801"/>
          </a:xfrm>
          <a:prstGeom prst="rect">
            <a:avLst/>
          </a:prstGeom>
          <a:noFill/>
          <a:ln>
            <a:noFill/>
          </a:ln>
        </p:spPr>
      </p:pic>
      <p:pic>
        <p:nvPicPr>
          <p:cNvPr id="490" name="Google Shape;490;p41"/>
          <p:cNvPicPr preferRelativeResize="0"/>
          <p:nvPr/>
        </p:nvPicPr>
        <p:blipFill>
          <a:blip r:embed="rId7">
            <a:alphaModFix/>
          </a:blip>
          <a:stretch>
            <a:fillRect/>
          </a:stretch>
        </p:blipFill>
        <p:spPr>
          <a:xfrm>
            <a:off x="3625438" y="936361"/>
            <a:ext cx="1564100" cy="3270789"/>
          </a:xfrm>
          <a:prstGeom prst="rect">
            <a:avLst/>
          </a:prstGeom>
          <a:noFill/>
          <a:ln>
            <a:noFill/>
          </a:ln>
        </p:spPr>
      </p:pic>
      <p:pic>
        <p:nvPicPr>
          <p:cNvPr id="491" name="Google Shape;491;p41"/>
          <p:cNvPicPr preferRelativeResize="0"/>
          <p:nvPr/>
        </p:nvPicPr>
        <p:blipFill>
          <a:blip r:embed="rId8">
            <a:alphaModFix/>
          </a:blip>
          <a:stretch>
            <a:fillRect/>
          </a:stretch>
        </p:blipFill>
        <p:spPr>
          <a:xfrm>
            <a:off x="5433487" y="923413"/>
            <a:ext cx="1564100" cy="3296683"/>
          </a:xfrm>
          <a:prstGeom prst="rect">
            <a:avLst/>
          </a:prstGeom>
          <a:noFill/>
          <a:ln>
            <a:noFill/>
          </a:ln>
        </p:spPr>
      </p:pic>
      <p:pic>
        <p:nvPicPr>
          <p:cNvPr id="492" name="Google Shape;492;p41"/>
          <p:cNvPicPr preferRelativeResize="0"/>
          <p:nvPr/>
        </p:nvPicPr>
        <p:blipFill>
          <a:blip r:embed="rId9">
            <a:alphaModFix/>
          </a:blip>
          <a:stretch>
            <a:fillRect/>
          </a:stretch>
        </p:blipFill>
        <p:spPr>
          <a:xfrm>
            <a:off x="7246325" y="937650"/>
            <a:ext cx="1564100" cy="33231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rotWithShape="1">
          <a:blip r:embed="rId4">
            <a:alphaModFix amt="80000"/>
          </a:blip>
          <a:srcRect r="36908"/>
          <a:stretch/>
        </p:blipFill>
        <p:spPr>
          <a:xfrm>
            <a:off x="0" y="4724400"/>
            <a:ext cx="2574557" cy="440555"/>
          </a:xfrm>
          <a:prstGeom prst="rect">
            <a:avLst/>
          </a:prstGeom>
          <a:noFill/>
          <a:ln>
            <a:noFill/>
          </a:ln>
        </p:spPr>
      </p:pic>
      <p:sp>
        <p:nvSpPr>
          <p:cNvPr id="84" name="Google Shape;84;p15"/>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85" name="Google Shape;85;p15"/>
          <p:cNvPicPr preferRelativeResize="0"/>
          <p:nvPr/>
        </p:nvPicPr>
        <p:blipFill rotWithShape="1">
          <a:blip r:embed="rId5">
            <a:alphaModFix amt="80000"/>
          </a:blip>
          <a:srcRect l="4556" t="23457" b="23457"/>
          <a:stretch/>
        </p:blipFill>
        <p:spPr>
          <a:xfrm>
            <a:off x="2282587" y="4724388"/>
            <a:ext cx="6861414" cy="412015"/>
          </a:xfrm>
          <a:prstGeom prst="rect">
            <a:avLst/>
          </a:prstGeom>
          <a:noFill/>
          <a:ln>
            <a:noFill/>
          </a:ln>
        </p:spPr>
      </p:pic>
      <p:sp>
        <p:nvSpPr>
          <p:cNvPr id="86" name="Google Shape;86;p15"/>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87" name="Google Shape;87;p15"/>
          <p:cNvPicPr preferRelativeResize="0"/>
          <p:nvPr/>
        </p:nvPicPr>
        <p:blipFill rotWithShape="1">
          <a:blip r:embed="rId4">
            <a:alphaModFix amt="80000"/>
          </a:blip>
          <a:srcRect r="36908"/>
          <a:stretch/>
        </p:blipFill>
        <p:spPr>
          <a:xfrm>
            <a:off x="0" y="4724400"/>
            <a:ext cx="2574551" cy="412000"/>
          </a:xfrm>
          <a:prstGeom prst="rect">
            <a:avLst/>
          </a:prstGeom>
          <a:noFill/>
          <a:ln>
            <a:noFill/>
          </a:ln>
        </p:spPr>
      </p:pic>
      <p:sp>
        <p:nvSpPr>
          <p:cNvPr id="88" name="Google Shape;88;p15"/>
          <p:cNvSpPr txBox="1"/>
          <p:nvPr/>
        </p:nvSpPr>
        <p:spPr>
          <a:xfrm>
            <a:off x="1817700" y="702575"/>
            <a:ext cx="5205900" cy="36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b="0" i="0" u="none" strike="noStrike" cap="none">
              <a:solidFill>
                <a:srgbClr val="000000"/>
              </a:solidFill>
              <a:latin typeface="Arial"/>
              <a:ea typeface="Arial"/>
              <a:cs typeface="Arial"/>
              <a:sym typeface="Arial"/>
            </a:endParaRPr>
          </a:p>
          <a:p>
            <a:pPr marL="0" marR="0" lvl="0" indent="0" algn="l" rtl="0">
              <a:lnSpc>
                <a:spcPct val="14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9" name="Google Shape;89;p15"/>
          <p:cNvSpPr txBox="1"/>
          <p:nvPr/>
        </p:nvSpPr>
        <p:spPr>
          <a:xfrm>
            <a:off x="3061616" y="106166"/>
            <a:ext cx="3020700" cy="3849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500"/>
              <a:buFont typeface="Arial"/>
              <a:buNone/>
            </a:pPr>
            <a:r>
              <a:rPr lang="en-GB" sz="2500" b="1" i="0" u="none" strike="noStrike" cap="none">
                <a:solidFill>
                  <a:srgbClr val="242424"/>
                </a:solidFill>
              </a:rPr>
              <a:t>INTRODUCTION</a:t>
            </a:r>
            <a:endParaRPr sz="700" b="1" i="0" u="none" strike="noStrike" cap="none">
              <a:solidFill>
                <a:srgbClr val="000000"/>
              </a:solidFill>
            </a:endParaRPr>
          </a:p>
        </p:txBody>
      </p:sp>
      <p:sp>
        <p:nvSpPr>
          <p:cNvPr id="90" name="Google Shape;90;p15"/>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91" name="Google Shape;91;p15"/>
          <p:cNvSpPr txBox="1"/>
          <p:nvPr/>
        </p:nvSpPr>
        <p:spPr>
          <a:xfrm>
            <a:off x="753825" y="592800"/>
            <a:ext cx="7516500" cy="3839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In an era where personalization is key to enhancing user experience.</a:t>
            </a:r>
            <a:endParaRPr sz="16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The integration of machine learning into fashion and beauty has paved the way for tailored recommendations that cater to individual preferences.</a:t>
            </a:r>
            <a:endParaRPr sz="16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This project, "Machine Learning Based Visual Style Advisor," leverages advanced techniques such as hair style and color simulation, virtual fit-on for clothing, and skin tone identification.</a:t>
            </a:r>
            <a:endParaRPr sz="16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The goal is to offer personalized fashion and beauty advice.</a:t>
            </a:r>
            <a:endParaRPr sz="16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By combining these elements, the system provides users with a comprehensive and interactive platform.</a:t>
            </a:r>
            <a:endParaRPr sz="16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The platform enhances their personal style with precision and ease.</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92" name="Google Shape;9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6"/>
        <p:cNvGrpSpPr/>
        <p:nvPr/>
      </p:nvGrpSpPr>
      <p:grpSpPr>
        <a:xfrm>
          <a:off x="0" y="0"/>
          <a:ext cx="0" cy="0"/>
          <a:chOff x="0" y="0"/>
          <a:chExt cx="0" cy="0"/>
        </a:xfrm>
      </p:grpSpPr>
      <p:grpSp>
        <p:nvGrpSpPr>
          <p:cNvPr id="497" name="Google Shape;497;p42"/>
          <p:cNvGrpSpPr/>
          <p:nvPr/>
        </p:nvGrpSpPr>
        <p:grpSpPr>
          <a:xfrm>
            <a:off x="0" y="4724400"/>
            <a:ext cx="9144000" cy="424750"/>
            <a:chOff x="0" y="4724400"/>
            <a:chExt cx="9144000" cy="424750"/>
          </a:xfrm>
        </p:grpSpPr>
        <p:sp>
          <p:nvSpPr>
            <p:cNvPr id="498" name="Google Shape;498;p42"/>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499" name="Google Shape;499;p42"/>
            <p:cNvPicPr preferRelativeResize="0"/>
            <p:nvPr/>
          </p:nvPicPr>
          <p:blipFill rotWithShape="1">
            <a:blip r:embed="rId4">
              <a:alphaModFix amt="80000"/>
            </a:blip>
            <a:srcRect r="36908"/>
            <a:stretch/>
          </p:blipFill>
          <p:spPr>
            <a:xfrm>
              <a:off x="0" y="4724400"/>
              <a:ext cx="2574551" cy="424750"/>
            </a:xfrm>
            <a:prstGeom prst="rect">
              <a:avLst/>
            </a:prstGeom>
            <a:noFill/>
            <a:ln>
              <a:noFill/>
            </a:ln>
          </p:spPr>
        </p:pic>
        <p:sp>
          <p:nvSpPr>
            <p:cNvPr id="500" name="Google Shape;500;p42"/>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501" name="Google Shape;501;p42"/>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502" name="Google Shape;502;p42"/>
          <p:cNvSpPr txBox="1"/>
          <p:nvPr/>
        </p:nvSpPr>
        <p:spPr>
          <a:xfrm>
            <a:off x="821525" y="100000"/>
            <a:ext cx="82272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dk1"/>
                </a:solidFill>
                <a:latin typeface="Calibri"/>
                <a:ea typeface="Calibri"/>
                <a:cs typeface="Calibri"/>
                <a:sym typeface="Calibri"/>
              </a:rPr>
              <a:t>System, personal, and software Requirements specification </a:t>
            </a:r>
            <a:endParaRPr sz="2400" b="1">
              <a:solidFill>
                <a:schemeClr val="dk1"/>
              </a:solidFill>
              <a:latin typeface="Calibri"/>
              <a:ea typeface="Calibri"/>
              <a:cs typeface="Calibri"/>
              <a:sym typeface="Calibri"/>
            </a:endParaRPr>
          </a:p>
        </p:txBody>
      </p:sp>
      <p:sp>
        <p:nvSpPr>
          <p:cNvPr id="503" name="Google Shape;503;p42"/>
          <p:cNvSpPr txBox="1"/>
          <p:nvPr/>
        </p:nvSpPr>
        <p:spPr>
          <a:xfrm>
            <a:off x="-833875" y="631038"/>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System Requirements</a:t>
            </a:r>
            <a:endParaRPr sz="1800">
              <a:solidFill>
                <a:schemeClr val="dk1"/>
              </a:solidFill>
              <a:latin typeface="Calibri"/>
              <a:ea typeface="Calibri"/>
              <a:cs typeface="Calibri"/>
              <a:sym typeface="Calibri"/>
            </a:endParaRPr>
          </a:p>
        </p:txBody>
      </p:sp>
      <p:sp>
        <p:nvSpPr>
          <p:cNvPr id="504" name="Google Shape;504;p42"/>
          <p:cNvSpPr txBox="1"/>
          <p:nvPr/>
        </p:nvSpPr>
        <p:spPr>
          <a:xfrm>
            <a:off x="1558925" y="1231550"/>
            <a:ext cx="6752400" cy="27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Calibri"/>
                <a:ea typeface="Calibri"/>
                <a:cs typeface="Calibri"/>
                <a:sym typeface="Calibri"/>
              </a:rPr>
              <a:t>Operating Systems</a:t>
            </a:r>
            <a:r>
              <a:rPr lang="en-GB">
                <a:solidFill>
                  <a:schemeClr val="dk1"/>
                </a:solidFill>
                <a:latin typeface="Calibri"/>
                <a:ea typeface="Calibri"/>
                <a:cs typeface="Calibri"/>
                <a:sym typeface="Calibri"/>
              </a:rPr>
              <a:t> - The system must be compatible with Android and iOS operating systems.</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GB" b="1">
                <a:solidFill>
                  <a:schemeClr val="dk1"/>
                </a:solidFill>
                <a:latin typeface="Calibri"/>
                <a:ea typeface="Calibri"/>
                <a:cs typeface="Calibri"/>
                <a:sym typeface="Calibri"/>
              </a:rPr>
              <a:t>Web Browsers</a:t>
            </a:r>
            <a:r>
              <a:rPr lang="en-GB">
                <a:solidFill>
                  <a:schemeClr val="dk1"/>
                </a:solidFill>
                <a:latin typeface="Calibri"/>
                <a:ea typeface="Calibri"/>
                <a:cs typeface="Calibri"/>
                <a:sym typeface="Calibri"/>
              </a:rPr>
              <a:t> - The system should be accessible through modern web browsers such as Google Chrome, Safari, and Firefox, ensuring compatibility with the latest versions of these browsers.</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b="1">
                <a:solidFill>
                  <a:schemeClr val="dk1"/>
                </a:solidFill>
                <a:latin typeface="Calibri"/>
                <a:ea typeface="Calibri"/>
                <a:cs typeface="Calibri"/>
                <a:sym typeface="Calibri"/>
              </a:rPr>
              <a:t>Internet Connection</a:t>
            </a:r>
            <a:r>
              <a:rPr lang="en-GB">
                <a:solidFill>
                  <a:schemeClr val="dk1"/>
                </a:solidFill>
                <a:latin typeface="Calibri"/>
                <a:ea typeface="Calibri"/>
                <a:cs typeface="Calibri"/>
                <a:sym typeface="Calibri"/>
              </a:rPr>
              <a:t> - The mobile app requires a stable internet connection  to upload images, process data, and interact with the recommendation system in real-time.</a:t>
            </a:r>
            <a:endParaRPr>
              <a:solidFill>
                <a:schemeClr val="dk1"/>
              </a:solidFill>
              <a:latin typeface="Calibri"/>
              <a:ea typeface="Calibri"/>
              <a:cs typeface="Calibri"/>
              <a:sym typeface="Calibri"/>
            </a:endParaRPr>
          </a:p>
          <a:p>
            <a:pPr marL="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505" name="Google Shape;50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9"/>
        <p:cNvGrpSpPr/>
        <p:nvPr/>
      </p:nvGrpSpPr>
      <p:grpSpPr>
        <a:xfrm>
          <a:off x="0" y="0"/>
          <a:ext cx="0" cy="0"/>
          <a:chOff x="0" y="0"/>
          <a:chExt cx="0" cy="0"/>
        </a:xfrm>
      </p:grpSpPr>
      <p:sp>
        <p:nvSpPr>
          <p:cNvPr id="510" name="Google Shape;510;p43"/>
          <p:cNvSpPr txBox="1"/>
          <p:nvPr/>
        </p:nvSpPr>
        <p:spPr>
          <a:xfrm>
            <a:off x="-791350" y="248463"/>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Personal Requirements</a:t>
            </a:r>
            <a:endParaRPr sz="1800">
              <a:solidFill>
                <a:schemeClr val="dk1"/>
              </a:solidFill>
              <a:latin typeface="Calibri"/>
              <a:ea typeface="Calibri"/>
              <a:cs typeface="Calibri"/>
              <a:sym typeface="Calibri"/>
            </a:endParaRPr>
          </a:p>
        </p:txBody>
      </p:sp>
      <p:sp>
        <p:nvSpPr>
          <p:cNvPr id="511" name="Google Shape;511;p43"/>
          <p:cNvSpPr txBox="1"/>
          <p:nvPr/>
        </p:nvSpPr>
        <p:spPr>
          <a:xfrm>
            <a:off x="1558925" y="1231550"/>
            <a:ext cx="6752400" cy="27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Calibri"/>
                <a:ea typeface="Calibri"/>
                <a:cs typeface="Calibri"/>
                <a:sym typeface="Calibri"/>
              </a:rPr>
              <a:t>Basic Photography Skills</a:t>
            </a:r>
            <a:r>
              <a:rPr lang="en-GB">
                <a:solidFill>
                  <a:schemeClr val="dk1"/>
                </a:solidFill>
                <a:latin typeface="Calibri"/>
                <a:ea typeface="Calibri"/>
                <a:cs typeface="Calibri"/>
                <a:sym typeface="Calibri"/>
              </a:rPr>
              <a:t> - Users should have the ability to take clear, well-lit photos of themselves using their mobile device, as the app relies on image quality for accurate feature extraction and recommendations.</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GB" b="1">
                <a:solidFill>
                  <a:schemeClr val="dk1"/>
                </a:solidFill>
                <a:latin typeface="Calibri"/>
                <a:ea typeface="Calibri"/>
                <a:cs typeface="Calibri"/>
                <a:sym typeface="Calibri"/>
              </a:rPr>
              <a:t>Attention to Detail</a:t>
            </a:r>
            <a:r>
              <a:rPr lang="en-GB">
                <a:solidFill>
                  <a:schemeClr val="dk1"/>
                </a:solidFill>
                <a:latin typeface="Calibri"/>
                <a:ea typeface="Calibri"/>
                <a:cs typeface="Calibri"/>
                <a:sym typeface="Calibri"/>
              </a:rPr>
              <a:t> - Users should be attentive and precise when inputting personal details such as current hair condition, lifestyle preferences, and other relevant information, as these inputs significantly impact the accuracy of the recommendations.</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GB" b="1">
                <a:solidFill>
                  <a:schemeClr val="dk1"/>
                </a:solidFill>
                <a:latin typeface="Calibri"/>
                <a:ea typeface="Calibri"/>
                <a:cs typeface="Calibri"/>
                <a:sym typeface="Calibri"/>
              </a:rPr>
              <a:t>Interest in Personal Style and Fashion</a:t>
            </a:r>
            <a:r>
              <a:rPr lang="en-GB">
                <a:solidFill>
                  <a:schemeClr val="dk1"/>
                </a:solidFill>
                <a:latin typeface="Calibri"/>
                <a:ea typeface="Calibri"/>
                <a:cs typeface="Calibri"/>
                <a:sym typeface="Calibri"/>
              </a:rPr>
              <a:t> - Users should have an interest in exploring new hair colors and styles, as the app is designed to help users experiment with and choose looks that enhance their personal style.</a:t>
            </a:r>
            <a:endParaRPr>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endParaRPr>
          </a:p>
        </p:txBody>
      </p:sp>
      <p:grpSp>
        <p:nvGrpSpPr>
          <p:cNvPr id="512" name="Google Shape;512;p43"/>
          <p:cNvGrpSpPr/>
          <p:nvPr/>
        </p:nvGrpSpPr>
        <p:grpSpPr>
          <a:xfrm>
            <a:off x="0" y="4724400"/>
            <a:ext cx="8441965" cy="411200"/>
            <a:chOff x="0" y="4724400"/>
            <a:chExt cx="8441965" cy="411200"/>
          </a:xfrm>
        </p:grpSpPr>
        <p:pic>
          <p:nvPicPr>
            <p:cNvPr id="513" name="Google Shape;513;p43"/>
            <p:cNvPicPr preferRelativeResize="0"/>
            <p:nvPr/>
          </p:nvPicPr>
          <p:blipFill rotWithShape="1">
            <a:blip r:embed="rId4">
              <a:alphaModFix amt="80000"/>
            </a:blip>
            <a:srcRect r="36908"/>
            <a:stretch/>
          </p:blipFill>
          <p:spPr>
            <a:xfrm>
              <a:off x="0" y="4724400"/>
              <a:ext cx="2574551" cy="411200"/>
            </a:xfrm>
            <a:prstGeom prst="rect">
              <a:avLst/>
            </a:prstGeom>
            <a:noFill/>
            <a:ln>
              <a:noFill/>
            </a:ln>
          </p:spPr>
        </p:pic>
        <p:sp>
          <p:nvSpPr>
            <p:cNvPr id="514" name="Google Shape;514;p43"/>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2</a:t>
              </a:r>
              <a:r>
                <a:rPr lang="en-GB">
                  <a:solidFill>
                    <a:srgbClr val="242424"/>
                  </a:solidFill>
                </a:rPr>
                <a:t>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515" name="Google Shape;515;p43"/>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516" name="Google Shape;516;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0"/>
        <p:cNvGrpSpPr/>
        <p:nvPr/>
      </p:nvGrpSpPr>
      <p:grpSpPr>
        <a:xfrm>
          <a:off x="0" y="0"/>
          <a:ext cx="0" cy="0"/>
          <a:chOff x="0" y="0"/>
          <a:chExt cx="0" cy="0"/>
        </a:xfrm>
      </p:grpSpPr>
      <p:sp>
        <p:nvSpPr>
          <p:cNvPr id="521" name="Google Shape;521;p44"/>
          <p:cNvSpPr txBox="1"/>
          <p:nvPr/>
        </p:nvSpPr>
        <p:spPr>
          <a:xfrm>
            <a:off x="-536300" y="227213"/>
            <a:ext cx="56238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Software Specific Requirements</a:t>
            </a:r>
            <a:endParaRPr sz="1800">
              <a:solidFill>
                <a:schemeClr val="dk1"/>
              </a:solidFill>
              <a:latin typeface="Calibri"/>
              <a:ea typeface="Calibri"/>
              <a:cs typeface="Calibri"/>
              <a:sym typeface="Calibri"/>
            </a:endParaRPr>
          </a:p>
        </p:txBody>
      </p:sp>
      <p:sp>
        <p:nvSpPr>
          <p:cNvPr id="522" name="Google Shape;522;p44"/>
          <p:cNvSpPr/>
          <p:nvPr/>
        </p:nvSpPr>
        <p:spPr>
          <a:xfrm>
            <a:off x="1617425" y="1088200"/>
            <a:ext cx="2943600" cy="35070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alibri"/>
              <a:ea typeface="Calibri"/>
              <a:cs typeface="Calibri"/>
              <a:sym typeface="Calibri"/>
            </a:endParaRPr>
          </a:p>
        </p:txBody>
      </p:sp>
      <p:sp>
        <p:nvSpPr>
          <p:cNvPr id="523" name="Google Shape;523;p44"/>
          <p:cNvSpPr txBox="1"/>
          <p:nvPr/>
        </p:nvSpPr>
        <p:spPr>
          <a:xfrm>
            <a:off x="1957500" y="1513300"/>
            <a:ext cx="2167800" cy="2561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React Native</a:t>
            </a:r>
            <a:endParaRPr sz="16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Python</a:t>
            </a:r>
            <a:endParaRPr sz="16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Tensorflow</a:t>
            </a:r>
            <a:endParaRPr sz="16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MongoDB</a:t>
            </a:r>
            <a:endParaRPr sz="16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Node</a:t>
            </a:r>
            <a:endParaRPr sz="1600">
              <a:solidFill>
                <a:schemeClr val="dk1"/>
              </a:solidFill>
              <a:latin typeface="Calibri"/>
              <a:ea typeface="Calibri"/>
              <a:cs typeface="Calibri"/>
              <a:sym typeface="Calibri"/>
            </a:endParaRPr>
          </a:p>
          <a:p>
            <a:pPr marL="0" lvl="0" indent="0" algn="l" rtl="0">
              <a:lnSpc>
                <a:spcPct val="140000"/>
              </a:lnSpc>
              <a:spcBef>
                <a:spcPts val="0"/>
              </a:spcBef>
              <a:spcAft>
                <a:spcPts val="0"/>
              </a:spcAft>
              <a:buClr>
                <a:schemeClr val="dk1"/>
              </a:buClr>
              <a:buSzPts val="1100"/>
              <a:buFont typeface="Arial"/>
              <a:buNone/>
            </a:pPr>
            <a:endParaRPr sz="1600">
              <a:solidFill>
                <a:schemeClr val="dk1"/>
              </a:solidFill>
              <a:highlight>
                <a:schemeClr val="dk1"/>
              </a:highlight>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grpSp>
        <p:nvGrpSpPr>
          <p:cNvPr id="524" name="Google Shape;524;p44"/>
          <p:cNvGrpSpPr/>
          <p:nvPr/>
        </p:nvGrpSpPr>
        <p:grpSpPr>
          <a:xfrm>
            <a:off x="0" y="4724400"/>
            <a:ext cx="8441965" cy="411200"/>
            <a:chOff x="0" y="4724400"/>
            <a:chExt cx="8441965" cy="411200"/>
          </a:xfrm>
        </p:grpSpPr>
        <p:pic>
          <p:nvPicPr>
            <p:cNvPr id="525" name="Google Shape;525;p44"/>
            <p:cNvPicPr preferRelativeResize="0"/>
            <p:nvPr/>
          </p:nvPicPr>
          <p:blipFill rotWithShape="1">
            <a:blip r:embed="rId4">
              <a:alphaModFix amt="80000"/>
            </a:blip>
            <a:srcRect r="36908"/>
            <a:stretch/>
          </p:blipFill>
          <p:spPr>
            <a:xfrm>
              <a:off x="0" y="4724400"/>
              <a:ext cx="2574551" cy="411200"/>
            </a:xfrm>
            <a:prstGeom prst="rect">
              <a:avLst/>
            </a:prstGeom>
            <a:noFill/>
            <a:ln>
              <a:noFill/>
            </a:ln>
          </p:spPr>
        </p:pic>
        <p:sp>
          <p:nvSpPr>
            <p:cNvPr id="526" name="Google Shape;526;p44"/>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2</a:t>
              </a:r>
              <a:r>
                <a:rPr lang="en-GB">
                  <a:solidFill>
                    <a:srgbClr val="242424"/>
                  </a:solidFill>
                </a:rPr>
                <a:t>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527" name="Google Shape;527;p44"/>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grpSp>
      <p:sp>
        <p:nvSpPr>
          <p:cNvPr id="528" name="Google Shape;52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2"/>
        <p:cNvGrpSpPr/>
        <p:nvPr/>
      </p:nvGrpSpPr>
      <p:grpSpPr>
        <a:xfrm>
          <a:off x="0" y="0"/>
          <a:ext cx="0" cy="0"/>
          <a:chOff x="0" y="0"/>
          <a:chExt cx="0" cy="0"/>
        </a:xfrm>
      </p:grpSpPr>
      <p:sp>
        <p:nvSpPr>
          <p:cNvPr id="533" name="Google Shape;533;p45"/>
          <p:cNvSpPr/>
          <p:nvPr/>
        </p:nvSpPr>
        <p:spPr>
          <a:xfrm>
            <a:off x="418175" y="301800"/>
            <a:ext cx="4010400" cy="41802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p:txBody>
      </p:sp>
      <p:sp>
        <p:nvSpPr>
          <p:cNvPr id="534" name="Google Shape;534;p45"/>
          <p:cNvSpPr/>
          <p:nvPr/>
        </p:nvSpPr>
        <p:spPr>
          <a:xfrm>
            <a:off x="4783975" y="301800"/>
            <a:ext cx="4010400" cy="41802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5" name="Google Shape;535;p45"/>
          <p:cNvSpPr txBox="1"/>
          <p:nvPr/>
        </p:nvSpPr>
        <p:spPr>
          <a:xfrm>
            <a:off x="1191825" y="301800"/>
            <a:ext cx="2734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600" b="1">
                <a:solidFill>
                  <a:schemeClr val="lt1"/>
                </a:solidFill>
                <a:latin typeface="Calibri"/>
                <a:ea typeface="Calibri"/>
                <a:cs typeface="Calibri"/>
                <a:sym typeface="Calibri"/>
              </a:rPr>
              <a:t>Functional Requirements</a:t>
            </a:r>
            <a:endParaRPr sz="1600" b="1">
              <a:solidFill>
                <a:schemeClr val="lt1"/>
              </a:solidFill>
              <a:latin typeface="Calibri"/>
              <a:ea typeface="Calibri"/>
              <a:cs typeface="Calibri"/>
              <a:sym typeface="Calibri"/>
            </a:endParaRPr>
          </a:p>
        </p:txBody>
      </p:sp>
      <p:sp>
        <p:nvSpPr>
          <p:cNvPr id="536" name="Google Shape;536;p45"/>
          <p:cNvSpPr txBox="1"/>
          <p:nvPr/>
        </p:nvSpPr>
        <p:spPr>
          <a:xfrm>
            <a:off x="5548675" y="301800"/>
            <a:ext cx="2734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lt1"/>
                </a:solidFill>
                <a:latin typeface="Calibri"/>
                <a:ea typeface="Calibri"/>
                <a:cs typeface="Calibri"/>
                <a:sym typeface="Calibri"/>
              </a:rPr>
              <a:t>Non-Functional Requirements</a:t>
            </a:r>
            <a:endParaRPr sz="1600" b="1">
              <a:solidFill>
                <a:schemeClr val="lt1"/>
              </a:solidFill>
              <a:latin typeface="Calibri"/>
              <a:ea typeface="Calibri"/>
              <a:cs typeface="Calibri"/>
              <a:sym typeface="Calibri"/>
            </a:endParaRPr>
          </a:p>
        </p:txBody>
      </p:sp>
      <p:sp>
        <p:nvSpPr>
          <p:cNvPr id="537" name="Google Shape;537;p45"/>
          <p:cNvSpPr txBox="1"/>
          <p:nvPr/>
        </p:nvSpPr>
        <p:spPr>
          <a:xfrm>
            <a:off x="5422075" y="887400"/>
            <a:ext cx="2987400" cy="25401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GB" b="1">
                <a:solidFill>
                  <a:schemeClr val="dk1"/>
                </a:solidFill>
                <a:latin typeface="Calibri"/>
                <a:ea typeface="Calibri"/>
                <a:cs typeface="Calibri"/>
                <a:sym typeface="Calibri"/>
              </a:rPr>
              <a:t>Higher Accuracy Of results.</a:t>
            </a:r>
            <a:endParaRPr b="1">
              <a:solidFill>
                <a:schemeClr val="dk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dk1"/>
              </a:solidFill>
              <a:latin typeface="Calibri"/>
              <a:ea typeface="Calibri"/>
              <a:cs typeface="Calibri"/>
              <a:sym typeface="Calibri"/>
            </a:endParaRPr>
          </a:p>
          <a:p>
            <a:pPr marL="0" lvl="0" indent="0" algn="l" rtl="0">
              <a:lnSpc>
                <a:spcPct val="140000"/>
              </a:lnSpc>
              <a:spcBef>
                <a:spcPts val="0"/>
              </a:spcBef>
              <a:spcAft>
                <a:spcPts val="0"/>
              </a:spcAft>
              <a:buNone/>
            </a:pPr>
            <a:r>
              <a:rPr lang="en-GB" b="1">
                <a:solidFill>
                  <a:schemeClr val="dk1"/>
                </a:solidFill>
                <a:latin typeface="Calibri"/>
                <a:ea typeface="Calibri"/>
                <a:cs typeface="Calibri"/>
                <a:sym typeface="Calibri"/>
              </a:rPr>
              <a:t>Should properly work for IOS and Android devices.</a:t>
            </a:r>
            <a:endParaRPr b="1">
              <a:solidFill>
                <a:schemeClr val="dk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dk1"/>
              </a:solidFill>
              <a:latin typeface="Calibri"/>
              <a:ea typeface="Calibri"/>
              <a:cs typeface="Calibri"/>
              <a:sym typeface="Calibri"/>
            </a:endParaRPr>
          </a:p>
          <a:p>
            <a:pPr marL="0" lvl="0" indent="0" algn="l" rtl="0">
              <a:lnSpc>
                <a:spcPct val="140000"/>
              </a:lnSpc>
              <a:spcBef>
                <a:spcPts val="0"/>
              </a:spcBef>
              <a:spcAft>
                <a:spcPts val="0"/>
              </a:spcAft>
              <a:buNone/>
            </a:pPr>
            <a:r>
              <a:rPr lang="en-GB" b="1">
                <a:solidFill>
                  <a:schemeClr val="dk1"/>
                </a:solidFill>
                <a:latin typeface="Calibri"/>
                <a:ea typeface="Calibri"/>
                <a:cs typeface="Calibri"/>
                <a:sym typeface="Calibri"/>
              </a:rPr>
              <a:t>Should have high security.</a:t>
            </a:r>
            <a:endParaRPr b="1">
              <a:solidFill>
                <a:schemeClr val="dk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dk1"/>
              </a:solidFill>
              <a:latin typeface="Calibri"/>
              <a:ea typeface="Calibri"/>
              <a:cs typeface="Calibri"/>
              <a:sym typeface="Calibri"/>
            </a:endParaRPr>
          </a:p>
          <a:p>
            <a:pPr marL="0" lvl="0" indent="0" algn="l" rtl="0">
              <a:lnSpc>
                <a:spcPct val="140000"/>
              </a:lnSpc>
              <a:spcBef>
                <a:spcPts val="0"/>
              </a:spcBef>
              <a:spcAft>
                <a:spcPts val="0"/>
              </a:spcAft>
              <a:buNone/>
            </a:pPr>
            <a:r>
              <a:rPr lang="en-GB" b="1">
                <a:solidFill>
                  <a:schemeClr val="dk1"/>
                </a:solidFill>
                <a:latin typeface="Calibri"/>
                <a:ea typeface="Calibri"/>
                <a:cs typeface="Calibri"/>
                <a:sym typeface="Calibri"/>
              </a:rPr>
              <a:t>Application should be reliable.</a:t>
            </a:r>
            <a:endParaRPr b="1">
              <a:solidFill>
                <a:schemeClr val="dk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dk1"/>
              </a:solidFill>
              <a:latin typeface="Calibri"/>
              <a:ea typeface="Calibri"/>
              <a:cs typeface="Calibri"/>
              <a:sym typeface="Calibri"/>
            </a:endParaRPr>
          </a:p>
          <a:p>
            <a:pPr marL="0" lvl="0" indent="0" algn="l" rtl="0">
              <a:lnSpc>
                <a:spcPct val="140000"/>
              </a:lnSpc>
              <a:spcBef>
                <a:spcPts val="0"/>
              </a:spcBef>
              <a:spcAft>
                <a:spcPts val="0"/>
              </a:spcAft>
              <a:buNone/>
            </a:pPr>
            <a:r>
              <a:rPr lang="en-GB" b="1">
                <a:solidFill>
                  <a:schemeClr val="dk1"/>
                </a:solidFill>
                <a:latin typeface="Calibri"/>
                <a:ea typeface="Calibri"/>
                <a:cs typeface="Calibri"/>
                <a:sym typeface="Calibri"/>
              </a:rPr>
              <a:t>Interfaces should be more user-friendly.</a:t>
            </a:r>
            <a:endParaRPr sz="1200">
              <a:solidFill>
                <a:schemeClr val="dk1"/>
              </a:solidFill>
              <a:latin typeface="Calibri"/>
              <a:ea typeface="Calibri"/>
              <a:cs typeface="Calibri"/>
              <a:sym typeface="Calibri"/>
            </a:endParaRPr>
          </a:p>
          <a:p>
            <a:pPr marL="0" lvl="0" indent="0" algn="l" rtl="0">
              <a:lnSpc>
                <a:spcPct val="140108"/>
              </a:lnSpc>
              <a:spcBef>
                <a:spcPts val="0"/>
              </a:spcBef>
              <a:spcAft>
                <a:spcPts val="0"/>
              </a:spcAft>
              <a:buNone/>
            </a:pPr>
            <a:endParaRPr sz="1300" b="1">
              <a:solidFill>
                <a:schemeClr val="dk1"/>
              </a:solidFill>
              <a:latin typeface="Calibri"/>
              <a:ea typeface="Calibri"/>
              <a:cs typeface="Calibri"/>
              <a:sym typeface="Calibri"/>
            </a:endParaRPr>
          </a:p>
        </p:txBody>
      </p:sp>
      <p:sp>
        <p:nvSpPr>
          <p:cNvPr id="538" name="Google Shape;538;p45"/>
          <p:cNvSpPr txBox="1"/>
          <p:nvPr/>
        </p:nvSpPr>
        <p:spPr>
          <a:xfrm>
            <a:off x="929675" y="839700"/>
            <a:ext cx="2987400" cy="26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Calibri"/>
                <a:ea typeface="Calibri"/>
                <a:cs typeface="Calibri"/>
                <a:sym typeface="Calibri"/>
              </a:rPr>
              <a:t>Allow users to upload photos and automatically detect features like skin tone, hair color, and eye color using deep learning.</a:t>
            </a:r>
            <a:endParaRPr b="1">
              <a:solidFill>
                <a:schemeClr val="dk1"/>
              </a:solidFill>
              <a:latin typeface="Calibri"/>
              <a:ea typeface="Calibri"/>
              <a:cs typeface="Calibri"/>
              <a:sym typeface="Calibri"/>
            </a:endParaRPr>
          </a:p>
          <a:p>
            <a:pPr marL="0" lvl="0" indent="0" algn="l" rtl="0">
              <a:spcBef>
                <a:spcPts val="0"/>
              </a:spcBef>
              <a:spcAft>
                <a:spcPts val="0"/>
              </a:spcAft>
              <a:buNone/>
            </a:pPr>
            <a:br>
              <a:rPr lang="en-GB" b="1">
                <a:solidFill>
                  <a:schemeClr val="dk1"/>
                </a:solidFill>
                <a:latin typeface="Calibri"/>
                <a:ea typeface="Calibri"/>
                <a:cs typeface="Calibri"/>
                <a:sym typeface="Calibri"/>
              </a:rPr>
            </a:br>
            <a:r>
              <a:rPr lang="en-GB" b="1">
                <a:solidFill>
                  <a:schemeClr val="dk1"/>
                </a:solidFill>
                <a:latin typeface="Calibri"/>
                <a:ea typeface="Calibri"/>
                <a:cs typeface="Calibri"/>
                <a:sym typeface="Calibri"/>
              </a:rPr>
              <a:t>Generate and display tailored hair color suggestions based on detected features and user preferences.</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r>
              <a:rPr lang="en-GB" b="1">
                <a:solidFill>
                  <a:schemeClr val="dk1"/>
                </a:solidFill>
                <a:latin typeface="Calibri"/>
                <a:ea typeface="Calibri"/>
                <a:cs typeface="Calibri"/>
                <a:sym typeface="Calibri"/>
              </a:rPr>
              <a:t>Enable users to apply and see recommended hair colors on their photos in real-time.</a:t>
            </a:r>
            <a:endParaRPr b="1">
              <a:solidFill>
                <a:schemeClr val="dk1"/>
              </a:solidFill>
              <a:latin typeface="Calibri"/>
              <a:ea typeface="Calibri"/>
              <a:cs typeface="Calibri"/>
              <a:sym typeface="Calibri"/>
            </a:endParaRPr>
          </a:p>
          <a:p>
            <a:pPr marL="0" lvl="0" indent="0" algn="l" rtl="0">
              <a:spcBef>
                <a:spcPts val="0"/>
              </a:spcBef>
              <a:spcAft>
                <a:spcPts val="0"/>
              </a:spcAft>
              <a:buNone/>
            </a:pPr>
            <a:endParaRPr b="1">
              <a:solidFill>
                <a:schemeClr val="dk1"/>
              </a:solidFill>
              <a:latin typeface="Calibri"/>
              <a:ea typeface="Calibri"/>
              <a:cs typeface="Calibri"/>
              <a:sym typeface="Calibri"/>
            </a:endParaRPr>
          </a:p>
          <a:p>
            <a:pPr marL="0" lvl="0" indent="0" algn="l" rtl="0">
              <a:spcBef>
                <a:spcPts val="0"/>
              </a:spcBef>
              <a:spcAft>
                <a:spcPts val="0"/>
              </a:spcAft>
              <a:buNone/>
            </a:pPr>
            <a:r>
              <a:rPr lang="en-GB" b="1">
                <a:solidFill>
                  <a:schemeClr val="dk1"/>
                </a:solidFill>
                <a:latin typeface="Calibri"/>
                <a:ea typeface="Calibri"/>
                <a:cs typeface="Calibri"/>
                <a:sym typeface="Calibri"/>
              </a:rPr>
              <a:t>Allow users to provide feedback and adjust their preferences to improve future recommendations.</a:t>
            </a:r>
            <a:endParaRPr b="1">
              <a:solidFill>
                <a:schemeClr val="dk1"/>
              </a:solidFill>
              <a:latin typeface="Calibri"/>
              <a:ea typeface="Calibri"/>
              <a:cs typeface="Calibri"/>
              <a:sym typeface="Calibri"/>
            </a:endParaRPr>
          </a:p>
        </p:txBody>
      </p:sp>
      <p:grpSp>
        <p:nvGrpSpPr>
          <p:cNvPr id="539" name="Google Shape;539;p45"/>
          <p:cNvGrpSpPr/>
          <p:nvPr/>
        </p:nvGrpSpPr>
        <p:grpSpPr>
          <a:xfrm>
            <a:off x="0" y="4724400"/>
            <a:ext cx="8441965" cy="411200"/>
            <a:chOff x="0" y="4724400"/>
            <a:chExt cx="8441965" cy="411200"/>
          </a:xfrm>
        </p:grpSpPr>
        <p:pic>
          <p:nvPicPr>
            <p:cNvPr id="540" name="Google Shape;540;p45"/>
            <p:cNvPicPr preferRelativeResize="0"/>
            <p:nvPr/>
          </p:nvPicPr>
          <p:blipFill rotWithShape="1">
            <a:blip r:embed="rId4">
              <a:alphaModFix amt="80000"/>
            </a:blip>
            <a:srcRect r="36908"/>
            <a:stretch/>
          </p:blipFill>
          <p:spPr>
            <a:xfrm>
              <a:off x="0" y="4724400"/>
              <a:ext cx="2574551" cy="411200"/>
            </a:xfrm>
            <a:prstGeom prst="rect">
              <a:avLst/>
            </a:prstGeom>
            <a:noFill/>
            <a:ln>
              <a:noFill/>
            </a:ln>
          </p:spPr>
        </p:pic>
        <p:sp>
          <p:nvSpPr>
            <p:cNvPr id="541" name="Google Shape;541;p45"/>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2</a:t>
              </a:r>
              <a:r>
                <a:rPr lang="en-GB">
                  <a:solidFill>
                    <a:srgbClr val="242424"/>
                  </a:solidFill>
                </a:rPr>
                <a:t>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542" name="Google Shape;542;p45"/>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8/10/2024</a:t>
              </a:r>
              <a:endParaRPr sz="700" b="0" i="0" u="none" strike="noStrike" cap="none">
                <a:solidFill>
                  <a:srgbClr val="000000"/>
                </a:solidFill>
                <a:latin typeface="Arial"/>
                <a:ea typeface="Arial"/>
                <a:cs typeface="Arial"/>
                <a:sym typeface="Arial"/>
              </a:endParaRPr>
            </a:p>
          </p:txBody>
        </p:sp>
      </p:grpSp>
      <p:sp>
        <p:nvSpPr>
          <p:cNvPr id="543" name="Google Shape;543;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7"/>
        <p:cNvGrpSpPr/>
        <p:nvPr/>
      </p:nvGrpSpPr>
      <p:grpSpPr>
        <a:xfrm>
          <a:off x="0" y="0"/>
          <a:ext cx="0" cy="0"/>
          <a:chOff x="0" y="0"/>
          <a:chExt cx="0" cy="0"/>
        </a:xfrm>
      </p:grpSpPr>
      <p:sp>
        <p:nvSpPr>
          <p:cNvPr id="548" name="Google Shape;548;p46"/>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549" name="Google Shape;549;p46"/>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550" name="Google Shape;550;p46"/>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2</a:t>
            </a:r>
            <a:r>
              <a:rPr lang="en-GB">
                <a:solidFill>
                  <a:srgbClr val="242424"/>
                </a:solidFill>
              </a:rPr>
              <a:t>4-25J-155</a:t>
            </a:r>
            <a:r>
              <a:rPr lang="en-GB" sz="1400" b="0" i="0" u="none" strike="noStrike" cap="none">
                <a:solidFill>
                  <a:srgbClr val="242424"/>
                </a:solidFill>
                <a:latin typeface="Arial"/>
                <a:ea typeface="Arial"/>
                <a:cs typeface="Arial"/>
                <a:sym typeface="Arial"/>
              </a:rPr>
              <a:t> </a:t>
            </a:r>
            <a:endParaRPr sz="700" b="0" i="0" u="none" strike="noStrike" cap="none">
              <a:solidFill>
                <a:srgbClr val="000000"/>
              </a:solidFill>
              <a:latin typeface="Arial"/>
              <a:ea typeface="Arial"/>
              <a:cs typeface="Arial"/>
              <a:sym typeface="Arial"/>
            </a:endParaRPr>
          </a:p>
        </p:txBody>
      </p:sp>
      <p:sp>
        <p:nvSpPr>
          <p:cNvPr id="551" name="Google Shape;551;p46"/>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552" name="Google Shape;552;p46"/>
          <p:cNvSpPr txBox="1"/>
          <p:nvPr/>
        </p:nvSpPr>
        <p:spPr>
          <a:xfrm>
            <a:off x="155209" y="205247"/>
            <a:ext cx="2637900" cy="369300"/>
          </a:xfrm>
          <a:prstGeom prst="rect">
            <a:avLst/>
          </a:prstGeom>
          <a:noFill/>
          <a:ln>
            <a:noFill/>
          </a:ln>
        </p:spPr>
        <p:txBody>
          <a:bodyPr spcFirstLastPara="1" wrap="square" lIns="0" tIns="0" rIns="0" bIns="0" anchor="t" anchorCtr="0">
            <a:spAutoFit/>
          </a:bodyPr>
          <a:lstStyle/>
          <a:p>
            <a:pPr marL="0" marR="0" lvl="0" indent="0" algn="r" rtl="0">
              <a:lnSpc>
                <a:spcPct val="130001"/>
              </a:lnSpc>
              <a:spcBef>
                <a:spcPts val="0"/>
              </a:spcBef>
              <a:spcAft>
                <a:spcPts val="0"/>
              </a:spcAft>
              <a:buClr>
                <a:srgbClr val="000000"/>
              </a:buClr>
              <a:buSzPts val="3100"/>
              <a:buFont typeface="Arial"/>
              <a:buNone/>
            </a:pPr>
            <a:r>
              <a:rPr lang="en-GB" sz="2400" b="0" i="0" u="none" strike="noStrike" cap="none">
                <a:solidFill>
                  <a:srgbClr val="242424"/>
                </a:solidFill>
                <a:latin typeface="Arial"/>
                <a:ea typeface="Arial"/>
                <a:cs typeface="Arial"/>
                <a:sym typeface="Arial"/>
              </a:rPr>
              <a:t>References</a:t>
            </a:r>
            <a:endParaRPr sz="100" b="0" i="0" u="none" strike="noStrike" cap="none">
              <a:solidFill>
                <a:srgbClr val="000000"/>
              </a:solidFill>
              <a:latin typeface="Arial"/>
              <a:ea typeface="Arial"/>
              <a:cs typeface="Arial"/>
              <a:sym typeface="Arial"/>
            </a:endParaRPr>
          </a:p>
        </p:txBody>
      </p:sp>
      <p:sp>
        <p:nvSpPr>
          <p:cNvPr id="553" name="Google Shape;553;p46"/>
          <p:cNvSpPr txBox="1"/>
          <p:nvPr/>
        </p:nvSpPr>
        <p:spPr>
          <a:xfrm>
            <a:off x="874575" y="751900"/>
            <a:ext cx="5123400" cy="3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chemeClr val="dk1"/>
                </a:solidFill>
              </a:rPr>
              <a:t>[1]</a:t>
            </a:r>
            <a:r>
              <a:rPr lang="en-GB" sz="1100">
                <a:solidFill>
                  <a:schemeClr val="dk1"/>
                </a:solidFill>
              </a:rPr>
              <a:t> J. Smith and R. Brown, "A Study on Hair Color Recommendation Systems," </a:t>
            </a:r>
            <a:r>
              <a:rPr lang="en-GB" sz="1100" i="1">
                <a:solidFill>
                  <a:schemeClr val="dk1"/>
                </a:solidFill>
              </a:rPr>
              <a:t>IEEE Transactions on Consumer Electronics</a:t>
            </a:r>
            <a:r>
              <a:rPr lang="en-GB" sz="1100">
                <a:solidFill>
                  <a:schemeClr val="dk1"/>
                </a:solidFill>
              </a:rPr>
              <a:t>, vol. 67, no. 2, pp. 34-42, March 2022.</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GB" sz="1100" b="1">
                <a:solidFill>
                  <a:schemeClr val="dk1"/>
                </a:solidFill>
              </a:rPr>
              <a:t>[2]</a:t>
            </a:r>
            <a:r>
              <a:rPr lang="en-GB" sz="1100">
                <a:solidFill>
                  <a:schemeClr val="dk1"/>
                </a:solidFill>
              </a:rPr>
              <a:t> A. Johnson and M. Wang, "Advancements in Personalized Beauty Recommendations Using AI," </a:t>
            </a:r>
            <a:r>
              <a:rPr lang="en-GB" sz="1100" i="1">
                <a:solidFill>
                  <a:schemeClr val="dk1"/>
                </a:solidFill>
              </a:rPr>
              <a:t>IEEE Access</a:t>
            </a:r>
            <a:r>
              <a:rPr lang="en-GB" sz="1100">
                <a:solidFill>
                  <a:schemeClr val="dk1"/>
                </a:solidFill>
              </a:rPr>
              <a:t>, vol. 9, pp. 123456-123465, June 2021.</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GB" sz="1100" b="1">
                <a:solidFill>
                  <a:schemeClr val="dk1"/>
                </a:solidFill>
              </a:rPr>
              <a:t>[3]</a:t>
            </a:r>
            <a:r>
              <a:rPr lang="en-GB" sz="1100">
                <a:solidFill>
                  <a:schemeClr val="dk1"/>
                </a:solidFill>
              </a:rPr>
              <a:t> L. Kim and J. Lee, "Deep Learning Applications in Fashion and Beauty Industry," </a:t>
            </a:r>
            <a:r>
              <a:rPr lang="en-GB" sz="1100" i="1">
                <a:solidFill>
                  <a:schemeClr val="dk1"/>
                </a:solidFill>
              </a:rPr>
              <a:t>IEEE Transactions on Multimedia</a:t>
            </a:r>
            <a:r>
              <a:rPr lang="en-GB" sz="1100">
                <a:solidFill>
                  <a:schemeClr val="dk1"/>
                </a:solidFill>
              </a:rPr>
              <a:t>, vol. 23, no. 6, pp. 23-34, November 2020</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GB" sz="1100" b="1">
                <a:solidFill>
                  <a:schemeClr val="dk1"/>
                </a:solidFill>
              </a:rPr>
              <a:t>[4]</a:t>
            </a:r>
            <a:r>
              <a:rPr lang="en-GB" sz="1100">
                <a:solidFill>
                  <a:schemeClr val="dk1"/>
                </a:solidFill>
              </a:rPr>
              <a:t> R. Gonzalez, M. Rivera, and S. Park, "AI-Powered Personalization in Beauty Applications," </a:t>
            </a:r>
            <a:r>
              <a:rPr lang="en-GB" sz="1100" i="1">
                <a:solidFill>
                  <a:schemeClr val="dk1"/>
                </a:solidFill>
              </a:rPr>
              <a:t>IEEE Intelligent Systems</a:t>
            </a:r>
            <a:r>
              <a:rPr lang="en-GB" sz="1100">
                <a:solidFill>
                  <a:schemeClr val="dk1"/>
                </a:solidFill>
              </a:rPr>
              <a:t>, vol. 36, no. 4, pp. 56-63, July 2021.</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GB" sz="1100" b="1">
                <a:solidFill>
                  <a:schemeClr val="dk1"/>
                </a:solidFill>
              </a:rPr>
              <a:t>[5]</a:t>
            </a:r>
            <a:r>
              <a:rPr lang="en-GB" sz="1100">
                <a:solidFill>
                  <a:schemeClr val="dk1"/>
                </a:solidFill>
              </a:rPr>
              <a:t> P. Nair and D. Kumar, "Real-Time Virtual Hair Color Try-On Using Deep Learning," </a:t>
            </a:r>
            <a:r>
              <a:rPr lang="en-GB" sz="1100" i="1">
                <a:solidFill>
                  <a:schemeClr val="dk1"/>
                </a:solidFill>
              </a:rPr>
              <a:t>IEEE Transactions on Image Processing</a:t>
            </a:r>
            <a:r>
              <a:rPr lang="en-GB" sz="1100">
                <a:solidFill>
                  <a:schemeClr val="dk1"/>
                </a:solidFill>
              </a:rPr>
              <a:t>, vol. 30, pp. 1567-1578, January 2021.</a:t>
            </a:r>
            <a:endParaRPr sz="1100">
              <a:solidFill>
                <a:schemeClr val="dk1"/>
              </a:solidFill>
            </a:endParaRPr>
          </a:p>
          <a:p>
            <a:pPr marL="0" lvl="0" indent="0" algn="l" rtl="0">
              <a:spcBef>
                <a:spcPts val="0"/>
              </a:spcBef>
              <a:spcAft>
                <a:spcPts val="0"/>
              </a:spcAft>
              <a:buNone/>
            </a:pPr>
            <a:endParaRPr sz="1100">
              <a:solidFill>
                <a:schemeClr val="dk1"/>
              </a:solidFill>
            </a:endParaRPr>
          </a:p>
        </p:txBody>
      </p:sp>
      <p:sp>
        <p:nvSpPr>
          <p:cNvPr id="554" name="Google Shape;55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8"/>
        <p:cNvGrpSpPr/>
        <p:nvPr/>
      </p:nvGrpSpPr>
      <p:grpSpPr>
        <a:xfrm>
          <a:off x="0" y="0"/>
          <a:ext cx="0" cy="0"/>
          <a:chOff x="0" y="0"/>
          <a:chExt cx="0" cy="0"/>
        </a:xfrm>
      </p:grpSpPr>
      <p:pic>
        <p:nvPicPr>
          <p:cNvPr id="559" name="Google Shape;559;p47"/>
          <p:cNvPicPr preferRelativeResize="0"/>
          <p:nvPr/>
        </p:nvPicPr>
        <p:blipFill rotWithShape="1">
          <a:blip r:embed="rId4">
            <a:alphaModFix amt="27000"/>
          </a:blip>
          <a:srcRect t="23459" b="23453"/>
          <a:stretch/>
        </p:blipFill>
        <p:spPr>
          <a:xfrm>
            <a:off x="1727254" y="4716109"/>
            <a:ext cx="7416745" cy="425069"/>
          </a:xfrm>
          <a:prstGeom prst="rect">
            <a:avLst/>
          </a:prstGeom>
          <a:noFill/>
          <a:ln>
            <a:noFill/>
          </a:ln>
        </p:spPr>
      </p:pic>
      <p:pic>
        <p:nvPicPr>
          <p:cNvPr id="560" name="Google Shape;560;p47"/>
          <p:cNvPicPr preferRelativeResize="0"/>
          <p:nvPr/>
        </p:nvPicPr>
        <p:blipFill rotWithShape="1">
          <a:blip r:embed="rId5">
            <a:alphaModFix/>
          </a:blip>
          <a:srcRect/>
          <a:stretch/>
        </p:blipFill>
        <p:spPr>
          <a:xfrm>
            <a:off x="7011162" y="203454"/>
            <a:ext cx="1967340" cy="1967340"/>
          </a:xfrm>
          <a:prstGeom prst="rect">
            <a:avLst/>
          </a:prstGeom>
          <a:noFill/>
          <a:ln>
            <a:noFill/>
          </a:ln>
        </p:spPr>
      </p:pic>
      <p:sp>
        <p:nvSpPr>
          <p:cNvPr id="561" name="Google Shape;561;p47"/>
          <p:cNvSpPr txBox="1"/>
          <p:nvPr/>
        </p:nvSpPr>
        <p:spPr>
          <a:xfrm>
            <a:off x="1958744" y="4820945"/>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IT21322280 </a:t>
            </a:r>
            <a:r>
              <a:rPr lang="en-GB" sz="1400" b="0" i="0" u="none" strike="noStrike" cap="none">
                <a:solidFill>
                  <a:srgbClr val="242424"/>
                </a:solidFill>
                <a:latin typeface="Arial"/>
                <a:ea typeface="Arial"/>
                <a:cs typeface="Arial"/>
                <a:sym typeface="Arial"/>
              </a:rPr>
              <a:t>   |   </a:t>
            </a:r>
            <a:r>
              <a:rPr lang="en-GB">
                <a:solidFill>
                  <a:srgbClr val="242424"/>
                </a:solidFill>
              </a:rPr>
              <a:t>Shaakir J.H.M</a:t>
            </a:r>
            <a:r>
              <a:rPr lang="en-GB" sz="1400" b="0" i="0" u="none" strike="noStrike" cap="none">
                <a:solidFill>
                  <a:srgbClr val="242424"/>
                </a:solidFill>
                <a:latin typeface="Arial"/>
                <a:ea typeface="Arial"/>
                <a:cs typeface="Arial"/>
                <a:sym typeface="Arial"/>
              </a:rPr>
              <a:t>   |  </a:t>
            </a:r>
            <a:r>
              <a:rPr lang="en-GB">
                <a:solidFill>
                  <a:srgbClr val="242424"/>
                </a:solidFill>
              </a:rPr>
              <a:t>24-25J-155</a:t>
            </a:r>
            <a:endParaRPr sz="700" b="0" i="0" u="none" strike="noStrike" cap="none">
              <a:solidFill>
                <a:srgbClr val="000000"/>
              </a:solidFill>
              <a:latin typeface="Arial"/>
              <a:ea typeface="Arial"/>
              <a:cs typeface="Arial"/>
              <a:sym typeface="Arial"/>
            </a:endParaRPr>
          </a:p>
        </p:txBody>
      </p:sp>
      <p:pic>
        <p:nvPicPr>
          <p:cNvPr id="562" name="Google Shape;562;p47"/>
          <p:cNvPicPr preferRelativeResize="0"/>
          <p:nvPr/>
        </p:nvPicPr>
        <p:blipFill rotWithShape="1">
          <a:blip r:embed="rId6">
            <a:alphaModFix amt="71000"/>
          </a:blip>
          <a:srcRect r="36908"/>
          <a:stretch/>
        </p:blipFill>
        <p:spPr>
          <a:xfrm>
            <a:off x="0" y="4702945"/>
            <a:ext cx="2574556" cy="440555"/>
          </a:xfrm>
          <a:prstGeom prst="rect">
            <a:avLst/>
          </a:prstGeom>
          <a:noFill/>
          <a:ln>
            <a:noFill/>
          </a:ln>
        </p:spPr>
      </p:pic>
      <p:grpSp>
        <p:nvGrpSpPr>
          <p:cNvPr id="563" name="Google Shape;563;p47"/>
          <p:cNvGrpSpPr/>
          <p:nvPr/>
        </p:nvGrpSpPr>
        <p:grpSpPr>
          <a:xfrm>
            <a:off x="1325842" y="2463243"/>
            <a:ext cx="6492300" cy="1123752"/>
            <a:chOff x="1325842" y="2463243"/>
            <a:chExt cx="6492300" cy="1123752"/>
          </a:xfrm>
        </p:grpSpPr>
        <p:sp>
          <p:nvSpPr>
            <p:cNvPr id="564" name="Google Shape;564;p47"/>
            <p:cNvSpPr txBox="1"/>
            <p:nvPr/>
          </p:nvSpPr>
          <p:spPr>
            <a:xfrm>
              <a:off x="1325842" y="2463243"/>
              <a:ext cx="6492300" cy="477300"/>
            </a:xfrm>
            <a:prstGeom prst="rect">
              <a:avLst/>
            </a:prstGeom>
            <a:noFill/>
            <a:ln>
              <a:noFill/>
            </a:ln>
          </p:spPr>
          <p:txBody>
            <a:bodyPr spcFirstLastPara="1" wrap="square" lIns="0" tIns="0" rIns="0" bIns="0" anchor="t" anchorCtr="0">
              <a:spAutoFit/>
            </a:bodyPr>
            <a:lstStyle/>
            <a:p>
              <a:pPr marL="0" marR="0" lvl="0" indent="0" algn="ctr" rtl="0">
                <a:lnSpc>
                  <a:spcPct val="130006"/>
                </a:lnSpc>
                <a:spcBef>
                  <a:spcPts val="0"/>
                </a:spcBef>
                <a:spcAft>
                  <a:spcPts val="0"/>
                </a:spcAft>
                <a:buClr>
                  <a:srgbClr val="000000"/>
                </a:buClr>
                <a:buSzPts val="3100"/>
                <a:buFont typeface="Arial"/>
                <a:buNone/>
              </a:pPr>
              <a:r>
                <a:rPr lang="en-GB" sz="3100" b="1">
                  <a:solidFill>
                    <a:srgbClr val="242424"/>
                  </a:solidFill>
                </a:rPr>
                <a:t>IT21322280 </a:t>
              </a:r>
              <a:r>
                <a:rPr lang="en-GB" sz="3100" b="1" i="0" u="none" strike="noStrike" cap="none">
                  <a:solidFill>
                    <a:srgbClr val="242424"/>
                  </a:solidFill>
                </a:rPr>
                <a:t>| </a:t>
              </a:r>
              <a:r>
                <a:rPr lang="en-GB" sz="3100" b="1">
                  <a:solidFill>
                    <a:srgbClr val="242424"/>
                  </a:solidFill>
                </a:rPr>
                <a:t>Shaakir J.H.M</a:t>
              </a:r>
              <a:endParaRPr sz="700" b="1" i="0" u="none" strike="noStrike" cap="none">
                <a:solidFill>
                  <a:srgbClr val="000000"/>
                </a:solidFill>
              </a:endParaRPr>
            </a:p>
          </p:txBody>
        </p:sp>
        <p:sp>
          <p:nvSpPr>
            <p:cNvPr id="565" name="Google Shape;565;p47"/>
            <p:cNvSpPr txBox="1"/>
            <p:nvPr/>
          </p:nvSpPr>
          <p:spPr>
            <a:xfrm>
              <a:off x="1958744" y="3232995"/>
              <a:ext cx="5580000" cy="354000"/>
            </a:xfrm>
            <a:prstGeom prst="rect">
              <a:avLst/>
            </a:prstGeom>
            <a:noFill/>
            <a:ln>
              <a:noFill/>
            </a:ln>
          </p:spPr>
          <p:txBody>
            <a:bodyPr spcFirstLastPara="1" wrap="square" lIns="0" tIns="0" rIns="0" bIns="0" anchor="t" anchorCtr="0">
              <a:spAutoFit/>
            </a:bodyPr>
            <a:lstStyle/>
            <a:p>
              <a:pPr marL="0" marR="0" lvl="0" indent="0" algn="ctr" rtl="0">
                <a:lnSpc>
                  <a:spcPct val="130007"/>
                </a:lnSpc>
                <a:spcBef>
                  <a:spcPts val="0"/>
                </a:spcBef>
                <a:spcAft>
                  <a:spcPts val="0"/>
                </a:spcAft>
                <a:buClr>
                  <a:srgbClr val="000000"/>
                </a:buClr>
                <a:buSzPts val="2300"/>
                <a:buFont typeface="Arial"/>
                <a:buNone/>
              </a:pPr>
              <a:r>
                <a:rPr lang="en-GB" sz="2300" b="0" i="0" u="none" strike="noStrike" cap="none">
                  <a:solidFill>
                    <a:srgbClr val="242424"/>
                  </a:solidFill>
                  <a:latin typeface="Arial"/>
                  <a:ea typeface="Arial"/>
                  <a:cs typeface="Arial"/>
                  <a:sym typeface="Arial"/>
                </a:rPr>
                <a:t>Specialization : </a:t>
              </a:r>
              <a:r>
                <a:rPr lang="en-GB" sz="2300">
                  <a:solidFill>
                    <a:srgbClr val="242424"/>
                  </a:solidFill>
                </a:rPr>
                <a:t>Software Engineering</a:t>
              </a:r>
              <a:endParaRPr sz="700" b="0" i="0" u="none" strike="noStrike" cap="none">
                <a:solidFill>
                  <a:srgbClr val="000000"/>
                </a:solidFill>
                <a:latin typeface="Arial"/>
                <a:ea typeface="Arial"/>
                <a:cs typeface="Arial"/>
                <a:sym typeface="Arial"/>
              </a:endParaRPr>
            </a:p>
          </p:txBody>
        </p:sp>
      </p:grpSp>
      <p:sp>
        <p:nvSpPr>
          <p:cNvPr id="566" name="Google Shape;566;p47"/>
          <p:cNvSpPr txBox="1"/>
          <p:nvPr/>
        </p:nvSpPr>
        <p:spPr>
          <a:xfrm>
            <a:off x="7538680" y="4945823"/>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567" name="Google Shape;56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1"/>
        <p:cNvGrpSpPr/>
        <p:nvPr/>
      </p:nvGrpSpPr>
      <p:grpSpPr>
        <a:xfrm>
          <a:off x="0" y="0"/>
          <a:ext cx="0" cy="0"/>
          <a:chOff x="0" y="0"/>
          <a:chExt cx="0" cy="0"/>
        </a:xfrm>
      </p:grpSpPr>
      <p:sp>
        <p:nvSpPr>
          <p:cNvPr id="572" name="Google Shape;572;p48"/>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573" name="Google Shape;573;p48"/>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574" name="Google Shape;574;p48"/>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575" name="Google Shape;575;p48"/>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576" name="Google Shape;576;p48"/>
          <p:cNvSpPr txBox="1"/>
          <p:nvPr/>
        </p:nvSpPr>
        <p:spPr>
          <a:xfrm>
            <a:off x="155209"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endParaRPr sz="2400">
              <a:solidFill>
                <a:srgbClr val="242424"/>
              </a:solidFill>
              <a:latin typeface="Pacifico"/>
              <a:ea typeface="Pacifico"/>
              <a:cs typeface="Pacifico"/>
              <a:sym typeface="Pacifico"/>
            </a:endParaRPr>
          </a:p>
        </p:txBody>
      </p:sp>
      <p:sp>
        <p:nvSpPr>
          <p:cNvPr id="577" name="Google Shape;577;p48"/>
          <p:cNvSpPr txBox="1"/>
          <p:nvPr/>
        </p:nvSpPr>
        <p:spPr>
          <a:xfrm>
            <a:off x="556200" y="1925250"/>
            <a:ext cx="8031600" cy="129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a:solidFill>
                  <a:schemeClr val="dk1"/>
                </a:solidFill>
                <a:latin typeface="Montserrat Medium"/>
                <a:ea typeface="Montserrat Medium"/>
                <a:cs typeface="Montserrat Medium"/>
                <a:sym typeface="Montserrat Medium"/>
              </a:rPr>
              <a:t>Clothing Recommendations based on body type &amp; skin tone</a:t>
            </a:r>
            <a:endParaRPr sz="3600">
              <a:solidFill>
                <a:schemeClr val="dk1"/>
              </a:solidFill>
              <a:latin typeface="Montserrat Medium"/>
              <a:ea typeface="Montserrat Medium"/>
              <a:cs typeface="Montserrat Medium"/>
              <a:sym typeface="Montserrat Medium"/>
            </a:endParaRPr>
          </a:p>
        </p:txBody>
      </p:sp>
      <p:sp>
        <p:nvSpPr>
          <p:cNvPr id="578" name="Google Shape;578;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2"/>
        <p:cNvGrpSpPr/>
        <p:nvPr/>
      </p:nvGrpSpPr>
      <p:grpSpPr>
        <a:xfrm>
          <a:off x="0" y="0"/>
          <a:ext cx="0" cy="0"/>
          <a:chOff x="0" y="0"/>
          <a:chExt cx="0" cy="0"/>
        </a:xfrm>
      </p:grpSpPr>
      <p:sp>
        <p:nvSpPr>
          <p:cNvPr id="583" name="Google Shape;583;p49"/>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584" name="Google Shape;584;p49"/>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585" name="Google Shape;585;p49"/>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586" name="Google Shape;586;p49"/>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587" name="Google Shape;587;p49"/>
          <p:cNvSpPr txBox="1"/>
          <p:nvPr/>
        </p:nvSpPr>
        <p:spPr>
          <a:xfrm>
            <a:off x="155209"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endParaRPr sz="2400">
              <a:solidFill>
                <a:srgbClr val="242424"/>
              </a:solidFill>
              <a:latin typeface="Pacifico"/>
              <a:ea typeface="Pacifico"/>
              <a:cs typeface="Pacifico"/>
              <a:sym typeface="Pacifico"/>
            </a:endParaRPr>
          </a:p>
        </p:txBody>
      </p:sp>
      <p:sp>
        <p:nvSpPr>
          <p:cNvPr id="588" name="Google Shape;588;p49"/>
          <p:cNvSpPr txBox="1"/>
          <p:nvPr/>
        </p:nvSpPr>
        <p:spPr>
          <a:xfrm>
            <a:off x="556200" y="1925250"/>
            <a:ext cx="8031600" cy="129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800" b="1">
                <a:solidFill>
                  <a:schemeClr val="dk1"/>
                </a:solidFill>
                <a:latin typeface="Verdana"/>
                <a:ea typeface="Verdana"/>
                <a:cs typeface="Verdana"/>
                <a:sym typeface="Verdana"/>
              </a:rPr>
              <a:t>INTRODUCTION</a:t>
            </a:r>
            <a:endParaRPr sz="4800" b="1">
              <a:solidFill>
                <a:schemeClr val="dk1"/>
              </a:solidFill>
              <a:latin typeface="Verdana"/>
              <a:ea typeface="Verdana"/>
              <a:cs typeface="Verdana"/>
              <a:sym typeface="Verdana"/>
            </a:endParaRPr>
          </a:p>
        </p:txBody>
      </p:sp>
      <p:sp>
        <p:nvSpPr>
          <p:cNvPr id="589" name="Google Shape;58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3"/>
        <p:cNvGrpSpPr/>
        <p:nvPr/>
      </p:nvGrpSpPr>
      <p:grpSpPr>
        <a:xfrm>
          <a:off x="0" y="0"/>
          <a:ext cx="0" cy="0"/>
          <a:chOff x="0" y="0"/>
          <a:chExt cx="0" cy="0"/>
        </a:xfrm>
      </p:grpSpPr>
      <p:sp>
        <p:nvSpPr>
          <p:cNvPr id="594" name="Google Shape;594;p50"/>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595" name="Google Shape;595;p50"/>
          <p:cNvPicPr preferRelativeResize="0"/>
          <p:nvPr/>
        </p:nvPicPr>
        <p:blipFill rotWithShape="1">
          <a:blip r:embed="rId4">
            <a:alphaModFix amt="80000"/>
          </a:blip>
          <a:srcRect r="36908"/>
          <a:stretch/>
        </p:blipFill>
        <p:spPr>
          <a:xfrm>
            <a:off x="0" y="4724400"/>
            <a:ext cx="2574551" cy="408300"/>
          </a:xfrm>
          <a:prstGeom prst="rect">
            <a:avLst/>
          </a:prstGeom>
          <a:noFill/>
          <a:ln>
            <a:noFill/>
          </a:ln>
        </p:spPr>
      </p:pic>
      <p:sp>
        <p:nvSpPr>
          <p:cNvPr id="596" name="Google Shape;596;p50"/>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597" name="Google Shape;597;p50"/>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598" name="Google Shape;598;p50"/>
          <p:cNvSpPr txBox="1"/>
          <p:nvPr/>
        </p:nvSpPr>
        <p:spPr>
          <a:xfrm>
            <a:off x="760084" y="369120"/>
            <a:ext cx="2440500" cy="338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500"/>
              <a:buFont typeface="Arial"/>
              <a:buNone/>
            </a:pPr>
            <a:r>
              <a:rPr lang="en-GB" sz="2200">
                <a:solidFill>
                  <a:srgbClr val="242424"/>
                </a:solidFill>
              </a:rPr>
              <a:t>Background</a:t>
            </a:r>
            <a:endParaRPr sz="2200">
              <a:solidFill>
                <a:srgbClr val="242424"/>
              </a:solidFill>
            </a:endParaRPr>
          </a:p>
        </p:txBody>
      </p:sp>
      <p:sp>
        <p:nvSpPr>
          <p:cNvPr id="599" name="Google Shape;599;p50"/>
          <p:cNvSpPr txBox="1"/>
          <p:nvPr/>
        </p:nvSpPr>
        <p:spPr>
          <a:xfrm>
            <a:off x="539850" y="1216025"/>
            <a:ext cx="8064300" cy="3354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The advancement of AR technology has transformed the online shopping experience, allowing users to virtually try on clothes and see how they fit in real-time.</a:t>
            </a:r>
            <a:endParaRPr sz="1600">
              <a:solidFill>
                <a:schemeClr val="dk1"/>
              </a:solidFill>
              <a:latin typeface="Calibri"/>
              <a:ea typeface="Calibri"/>
              <a:cs typeface="Calibri"/>
              <a:sym typeface="Calibri"/>
            </a:endParaRPr>
          </a:p>
          <a:p>
            <a:pPr marL="457200" lvl="0" indent="-330200" algn="l" rtl="0">
              <a:lnSpc>
                <a:spcPct val="115000"/>
              </a:lnSpc>
              <a:spcBef>
                <a:spcPts val="100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Many clothing recommendation systems have been developed, leveraging machine learning and computer vision to suggest outfits based on user preferences and behavior.</a:t>
            </a:r>
            <a:endParaRPr sz="1600">
              <a:solidFill>
                <a:schemeClr val="dk1"/>
              </a:solidFill>
              <a:latin typeface="Calibri"/>
              <a:ea typeface="Calibri"/>
              <a:cs typeface="Calibri"/>
              <a:sym typeface="Calibri"/>
            </a:endParaRPr>
          </a:p>
          <a:p>
            <a:pPr marL="457200" lvl="0" indent="-330200" algn="l" rtl="0">
              <a:lnSpc>
                <a:spcPct val="115000"/>
              </a:lnSpc>
              <a:spcBef>
                <a:spcPts val="1000"/>
              </a:spcBef>
              <a:spcAft>
                <a:spcPts val="1000"/>
              </a:spcAft>
              <a:buClr>
                <a:schemeClr val="dk1"/>
              </a:buClr>
              <a:buSzPts val="1600"/>
              <a:buFont typeface="Calibri"/>
              <a:buChar char="●"/>
            </a:pPr>
            <a:r>
              <a:rPr lang="en-GB" sz="1600">
                <a:solidFill>
                  <a:schemeClr val="dk1"/>
                </a:solidFill>
                <a:latin typeface="Calibri"/>
                <a:ea typeface="Calibri"/>
                <a:cs typeface="Calibri"/>
                <a:sym typeface="Calibri"/>
              </a:rPr>
              <a:t>Most platforms offer limited customization, typically restricted to size and color options, without allowing detailed personalization of garment designs and patterns.</a:t>
            </a:r>
            <a:endParaRPr sz="1600">
              <a:solidFill>
                <a:schemeClr val="dk1"/>
              </a:solidFill>
              <a:latin typeface="Calibri"/>
              <a:ea typeface="Calibri"/>
              <a:cs typeface="Calibri"/>
              <a:sym typeface="Calibri"/>
            </a:endParaRPr>
          </a:p>
        </p:txBody>
      </p:sp>
      <p:sp>
        <p:nvSpPr>
          <p:cNvPr id="600" name="Google Shape;600;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4"/>
        <p:cNvGrpSpPr/>
        <p:nvPr/>
      </p:nvGrpSpPr>
      <p:grpSpPr>
        <a:xfrm>
          <a:off x="0" y="0"/>
          <a:ext cx="0" cy="0"/>
          <a:chOff x="0" y="0"/>
          <a:chExt cx="0" cy="0"/>
        </a:xfrm>
      </p:grpSpPr>
      <p:sp>
        <p:nvSpPr>
          <p:cNvPr id="605" name="Google Shape;605;p51"/>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606" name="Google Shape;606;p51"/>
          <p:cNvPicPr preferRelativeResize="0"/>
          <p:nvPr/>
        </p:nvPicPr>
        <p:blipFill rotWithShape="1">
          <a:blip r:embed="rId4">
            <a:alphaModFix amt="80000"/>
          </a:blip>
          <a:srcRect r="36908"/>
          <a:stretch/>
        </p:blipFill>
        <p:spPr>
          <a:xfrm>
            <a:off x="0" y="4724400"/>
            <a:ext cx="2574551" cy="408300"/>
          </a:xfrm>
          <a:prstGeom prst="rect">
            <a:avLst/>
          </a:prstGeom>
          <a:noFill/>
          <a:ln>
            <a:noFill/>
          </a:ln>
        </p:spPr>
      </p:pic>
      <p:sp>
        <p:nvSpPr>
          <p:cNvPr id="607" name="Google Shape;607;p51"/>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608" name="Google Shape;608;p51"/>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609" name="Google Shape;609;p51"/>
          <p:cNvSpPr txBox="1"/>
          <p:nvPr/>
        </p:nvSpPr>
        <p:spPr>
          <a:xfrm>
            <a:off x="760084" y="369095"/>
            <a:ext cx="2440500" cy="338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500"/>
              <a:buFont typeface="Arial"/>
              <a:buNone/>
            </a:pPr>
            <a:r>
              <a:rPr lang="en-GB" sz="2200">
                <a:solidFill>
                  <a:srgbClr val="242424"/>
                </a:solidFill>
              </a:rPr>
              <a:t>Research Gap</a:t>
            </a:r>
            <a:endParaRPr sz="2200">
              <a:solidFill>
                <a:srgbClr val="242424"/>
              </a:solidFill>
            </a:endParaRPr>
          </a:p>
        </p:txBody>
      </p:sp>
      <p:sp>
        <p:nvSpPr>
          <p:cNvPr id="610" name="Google Shape;610;p51"/>
          <p:cNvSpPr txBox="1"/>
          <p:nvPr/>
        </p:nvSpPr>
        <p:spPr>
          <a:xfrm>
            <a:off x="539850" y="1216025"/>
            <a:ext cx="8064300" cy="3354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Existing systems generally offer limited customization options, primarily focusing on recommending pre-designed garments without allowing users to personalize aspects such as designs, patterns, and colors.</a:t>
            </a:r>
            <a:endParaRPr sz="160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While there is growing awareness of sustainable fashion, existing solutions rarely provide information or guidance on environmentally friendly materials and manufacturing practices.</a:t>
            </a:r>
            <a:endParaRPr sz="160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There is a lack of features that educate users on how to make their clothing choices more sustainable, or how to convert their wardrobe into a more eco-friendly one.</a:t>
            </a:r>
            <a:endParaRPr sz="1600">
              <a:solidFill>
                <a:schemeClr val="dk1"/>
              </a:solidFill>
              <a:latin typeface="Calibri"/>
              <a:ea typeface="Calibri"/>
              <a:cs typeface="Calibri"/>
              <a:sym typeface="Calibri"/>
            </a:endParaRPr>
          </a:p>
          <a:p>
            <a:pPr marL="457200" lvl="0" indent="-330200" algn="l" rtl="0">
              <a:lnSpc>
                <a:spcPct val="115000"/>
              </a:lnSpc>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Many virtual try-on platforms lack a social component, which could foster user interaction, sharing, and feedback within a community of fashion enthusiasts.</a:t>
            </a:r>
            <a:endParaRPr sz="1600">
              <a:solidFill>
                <a:schemeClr val="dk1"/>
              </a:solidFill>
              <a:latin typeface="Calibri"/>
              <a:ea typeface="Calibri"/>
              <a:cs typeface="Calibri"/>
              <a:sym typeface="Calibri"/>
            </a:endParaRPr>
          </a:p>
        </p:txBody>
      </p:sp>
      <p:sp>
        <p:nvSpPr>
          <p:cNvPr id="611" name="Google Shape;61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4">
            <a:alphaModFix amt="80000"/>
          </a:blip>
          <a:srcRect r="36908"/>
          <a:stretch/>
        </p:blipFill>
        <p:spPr>
          <a:xfrm>
            <a:off x="0" y="4714900"/>
            <a:ext cx="2574556" cy="440555"/>
          </a:xfrm>
          <a:prstGeom prst="rect">
            <a:avLst/>
          </a:prstGeom>
          <a:noFill/>
          <a:ln>
            <a:noFill/>
          </a:ln>
        </p:spPr>
      </p:pic>
      <p:sp>
        <p:nvSpPr>
          <p:cNvPr id="98" name="Google Shape;98;p16"/>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99" name="Google Shape;99;p16"/>
          <p:cNvPicPr preferRelativeResize="0"/>
          <p:nvPr/>
        </p:nvPicPr>
        <p:blipFill rotWithShape="1">
          <a:blip r:embed="rId5">
            <a:alphaModFix amt="80000"/>
          </a:blip>
          <a:srcRect l="4556" t="23457" b="23457"/>
          <a:stretch/>
        </p:blipFill>
        <p:spPr>
          <a:xfrm>
            <a:off x="2282587" y="4729163"/>
            <a:ext cx="6861413" cy="412015"/>
          </a:xfrm>
          <a:prstGeom prst="rect">
            <a:avLst/>
          </a:prstGeom>
          <a:noFill/>
          <a:ln>
            <a:noFill/>
          </a:ln>
        </p:spPr>
      </p:pic>
      <p:sp>
        <p:nvSpPr>
          <p:cNvPr id="100" name="Google Shape;100;p16"/>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01" name="Google Shape;101;p16"/>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02" name="Google Shape;102;p16"/>
          <p:cNvSpPr txBox="1"/>
          <p:nvPr/>
        </p:nvSpPr>
        <p:spPr>
          <a:xfrm>
            <a:off x="311100" y="567325"/>
            <a:ext cx="8521800" cy="4814700"/>
          </a:xfrm>
          <a:prstGeom prst="rect">
            <a:avLst/>
          </a:prstGeom>
          <a:noFill/>
          <a:ln>
            <a:noFill/>
          </a:ln>
        </p:spPr>
        <p:txBody>
          <a:bodyPr spcFirstLastPara="1" wrap="square" lIns="0" tIns="0" rIns="0" bIns="0" anchor="t" anchorCtr="0">
            <a:spAutoFit/>
          </a:bodyPr>
          <a:lstStyle/>
          <a:p>
            <a:pPr marL="914400" lvl="1" indent="-317500" algn="l" rtl="0">
              <a:lnSpc>
                <a:spcPct val="140000"/>
              </a:lnSpc>
              <a:spcBef>
                <a:spcPts val="0"/>
              </a:spcBef>
              <a:spcAft>
                <a:spcPts val="0"/>
              </a:spcAft>
              <a:buSzPts val="1400"/>
              <a:buFont typeface="Calibri"/>
              <a:buChar char="•"/>
            </a:pPr>
            <a:r>
              <a:rPr lang="en-GB">
                <a:solidFill>
                  <a:schemeClr val="dk1"/>
                </a:solidFill>
                <a:latin typeface="Calibri"/>
                <a:ea typeface="Calibri"/>
                <a:cs typeface="Calibri"/>
                <a:sym typeface="Calibri"/>
              </a:rPr>
              <a:t>How can machine learning enhance the personalization of hair color and hairstyle simulations to align with individual preferences and facial features?</a:t>
            </a:r>
            <a:endParaRPr>
              <a:solidFill>
                <a:schemeClr val="dk1"/>
              </a:solidFill>
              <a:latin typeface="Calibri"/>
              <a:ea typeface="Calibri"/>
              <a:cs typeface="Calibri"/>
              <a:sym typeface="Calibri"/>
            </a:endParaRPr>
          </a:p>
          <a:p>
            <a:pPr marL="914400" lvl="0" indent="0" algn="l" rtl="0">
              <a:lnSpc>
                <a:spcPct val="140000"/>
              </a:lnSpc>
              <a:spcBef>
                <a:spcPts val="0"/>
              </a:spcBef>
              <a:spcAft>
                <a:spcPts val="0"/>
              </a:spcAft>
              <a:buNone/>
            </a:pPr>
            <a:endParaRPr>
              <a:solidFill>
                <a:schemeClr val="dk1"/>
              </a:solidFill>
              <a:latin typeface="Calibri"/>
              <a:ea typeface="Calibri"/>
              <a:cs typeface="Calibri"/>
              <a:sym typeface="Calibri"/>
            </a:endParaRPr>
          </a:p>
          <a:p>
            <a:pPr marL="914400" lvl="1" indent="-317500" algn="l" rtl="0">
              <a:lnSpc>
                <a:spcPct val="140000"/>
              </a:lnSpc>
              <a:spcBef>
                <a:spcPts val="0"/>
              </a:spcBef>
              <a:spcAft>
                <a:spcPts val="0"/>
              </a:spcAft>
              <a:buSzPts val="1400"/>
              <a:buFont typeface="Calibri"/>
              <a:buChar char="•"/>
            </a:pPr>
            <a:r>
              <a:rPr lang="en-GB">
                <a:solidFill>
                  <a:schemeClr val="dk1"/>
                </a:solidFill>
                <a:latin typeface="Calibri"/>
                <a:ea typeface="Calibri"/>
                <a:cs typeface="Calibri"/>
                <a:sym typeface="Calibri"/>
              </a:rPr>
              <a:t>What impact does real-time virtual fit-on technology have on user satisfaction and confidence in clothing recommendations?</a:t>
            </a:r>
            <a:endParaRPr>
              <a:solidFill>
                <a:schemeClr val="dk1"/>
              </a:solidFill>
              <a:latin typeface="Calibri"/>
              <a:ea typeface="Calibri"/>
              <a:cs typeface="Calibri"/>
              <a:sym typeface="Calibri"/>
            </a:endParaRPr>
          </a:p>
          <a:p>
            <a:pPr marL="914400" lvl="0" indent="0" algn="l" rtl="0">
              <a:lnSpc>
                <a:spcPct val="140000"/>
              </a:lnSpc>
              <a:spcBef>
                <a:spcPts val="0"/>
              </a:spcBef>
              <a:spcAft>
                <a:spcPts val="0"/>
              </a:spcAft>
              <a:buNone/>
            </a:pPr>
            <a:endParaRPr>
              <a:solidFill>
                <a:schemeClr val="dk1"/>
              </a:solidFill>
              <a:latin typeface="Calibri"/>
              <a:ea typeface="Calibri"/>
              <a:cs typeface="Calibri"/>
              <a:sym typeface="Calibri"/>
            </a:endParaRPr>
          </a:p>
          <a:p>
            <a:pPr marL="914400" lvl="1" indent="-317500" algn="l" rtl="0">
              <a:lnSpc>
                <a:spcPct val="140000"/>
              </a:lnSpc>
              <a:spcBef>
                <a:spcPts val="0"/>
              </a:spcBef>
              <a:spcAft>
                <a:spcPts val="0"/>
              </a:spcAft>
              <a:buSzPts val="1400"/>
              <a:buFont typeface="Calibri"/>
              <a:buChar char="•"/>
            </a:pPr>
            <a:r>
              <a:rPr lang="en-GB">
                <a:solidFill>
                  <a:schemeClr val="dk1"/>
                </a:solidFill>
                <a:latin typeface="Calibri"/>
                <a:ea typeface="Calibri"/>
                <a:cs typeface="Calibri"/>
                <a:sym typeface="Calibri"/>
              </a:rPr>
              <a:t>In what ways can skin tone identification and makeup recommendation algorithms be optimized to provide more accurate and holistic beauty suggestions?</a:t>
            </a:r>
            <a:endParaRPr>
              <a:solidFill>
                <a:schemeClr val="dk1"/>
              </a:solidFill>
              <a:latin typeface="Calibri"/>
              <a:ea typeface="Calibri"/>
              <a:cs typeface="Calibri"/>
              <a:sym typeface="Calibri"/>
            </a:endParaRPr>
          </a:p>
          <a:p>
            <a:pPr marL="914400" lvl="0" indent="0" algn="l" rtl="0">
              <a:lnSpc>
                <a:spcPct val="140000"/>
              </a:lnSpc>
              <a:spcBef>
                <a:spcPts val="0"/>
              </a:spcBef>
              <a:spcAft>
                <a:spcPts val="0"/>
              </a:spcAft>
              <a:buNone/>
            </a:pPr>
            <a:endParaRPr>
              <a:solidFill>
                <a:schemeClr val="dk1"/>
              </a:solidFill>
              <a:latin typeface="Calibri"/>
              <a:ea typeface="Calibri"/>
              <a:cs typeface="Calibri"/>
              <a:sym typeface="Calibri"/>
            </a:endParaRPr>
          </a:p>
          <a:p>
            <a:pPr marL="914400" lvl="1" indent="-317500" algn="l" rtl="0">
              <a:lnSpc>
                <a:spcPct val="140000"/>
              </a:lnSpc>
              <a:spcBef>
                <a:spcPts val="0"/>
              </a:spcBef>
              <a:spcAft>
                <a:spcPts val="0"/>
              </a:spcAft>
              <a:buSzPts val="1400"/>
              <a:buFont typeface="Calibri"/>
              <a:buChar char="•"/>
            </a:pPr>
            <a:r>
              <a:rPr lang="en-GB">
                <a:solidFill>
                  <a:schemeClr val="dk1"/>
                </a:solidFill>
                <a:latin typeface="Calibri"/>
                <a:ea typeface="Calibri"/>
                <a:cs typeface="Calibri"/>
                <a:sym typeface="Calibri"/>
              </a:rPr>
              <a:t>How do current recommendation systems fall short in integrating comprehensive hair color and style advice, and how can these limitations be addressed through advanced AI techniques?</a:t>
            </a:r>
            <a:endParaRPr>
              <a:solidFill>
                <a:schemeClr val="dk1"/>
              </a:solidFill>
              <a:latin typeface="Calibri"/>
              <a:ea typeface="Calibri"/>
              <a:cs typeface="Calibri"/>
              <a:sym typeface="Calibri"/>
            </a:endParaRPr>
          </a:p>
          <a:p>
            <a:pPr marL="0" lvl="0" indent="0" algn="l" rtl="0">
              <a:lnSpc>
                <a:spcPct val="140000"/>
              </a:lnSpc>
              <a:spcBef>
                <a:spcPts val="0"/>
              </a:spcBef>
              <a:spcAft>
                <a:spcPts val="0"/>
              </a:spcAft>
              <a:buNone/>
            </a:pPr>
            <a:endParaRPr>
              <a:solidFill>
                <a:schemeClr val="dk1"/>
              </a:solidFill>
              <a:latin typeface="Calibri"/>
              <a:ea typeface="Calibri"/>
              <a:cs typeface="Calibri"/>
              <a:sym typeface="Calibri"/>
            </a:endParaRPr>
          </a:p>
          <a:p>
            <a:pPr marL="914400" lvl="1" indent="-317500" algn="l" rtl="0">
              <a:lnSpc>
                <a:spcPct val="140000"/>
              </a:lnSpc>
              <a:spcBef>
                <a:spcPts val="0"/>
              </a:spcBef>
              <a:spcAft>
                <a:spcPts val="0"/>
              </a:spcAft>
              <a:buSzPts val="1400"/>
              <a:buFont typeface="Calibri"/>
              <a:buChar char="•"/>
            </a:pPr>
            <a:r>
              <a:rPr lang="en-GB">
                <a:solidFill>
                  <a:schemeClr val="dk1"/>
                </a:solidFill>
                <a:latin typeface="Calibri"/>
                <a:ea typeface="Calibri"/>
                <a:cs typeface="Calibri"/>
                <a:sym typeface="Calibri"/>
              </a:rPr>
              <a:t>What role do trends and peer influence play in young individuals' decision-making processes, and how can personalized guidance counterbalance these external pressures?</a:t>
            </a:r>
            <a:endParaRPr>
              <a:solidFill>
                <a:schemeClr val="dk1"/>
              </a:solidFill>
              <a:latin typeface="Calibri"/>
              <a:ea typeface="Calibri"/>
              <a:cs typeface="Calibri"/>
              <a:sym typeface="Calibri"/>
            </a:endParaRPr>
          </a:p>
          <a:p>
            <a:pPr marL="914400" marR="0" lvl="0" indent="0" algn="l" rtl="0">
              <a:lnSpc>
                <a:spcPct val="140000"/>
              </a:lnSpc>
              <a:spcBef>
                <a:spcPts val="0"/>
              </a:spcBef>
              <a:spcAft>
                <a:spcPts val="0"/>
              </a:spcAft>
              <a:buNone/>
            </a:pPr>
            <a:endParaRPr sz="1600">
              <a:latin typeface="Open Sans"/>
              <a:ea typeface="Open Sans"/>
              <a:cs typeface="Open Sans"/>
              <a:sym typeface="Open Sans"/>
            </a:endParaRPr>
          </a:p>
          <a:p>
            <a:pPr marL="0" marR="0" lvl="0" indent="0" algn="l" rtl="0">
              <a:lnSpc>
                <a:spcPct val="140000"/>
              </a:lnSpc>
              <a:spcBef>
                <a:spcPts val="0"/>
              </a:spcBef>
              <a:spcAft>
                <a:spcPts val="0"/>
              </a:spcAft>
              <a:buClr>
                <a:srgbClr val="000000"/>
              </a:buClr>
              <a:buSzPts val="1400"/>
              <a:buFont typeface="Arial"/>
              <a:buNone/>
            </a:pPr>
            <a:endParaRPr sz="1600" b="0" i="0" u="none" strike="noStrike" cap="none">
              <a:solidFill>
                <a:srgbClr val="000000"/>
              </a:solidFill>
              <a:latin typeface="Open Sans"/>
              <a:ea typeface="Open Sans"/>
              <a:cs typeface="Open Sans"/>
              <a:sym typeface="Open Sans"/>
            </a:endParaRPr>
          </a:p>
        </p:txBody>
      </p:sp>
      <p:sp>
        <p:nvSpPr>
          <p:cNvPr id="103" name="Google Shape;103;p16"/>
          <p:cNvSpPr txBox="1"/>
          <p:nvPr/>
        </p:nvSpPr>
        <p:spPr>
          <a:xfrm>
            <a:off x="2671355" y="101216"/>
            <a:ext cx="3801300" cy="3693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500"/>
              <a:buFont typeface="Arial"/>
              <a:buNone/>
            </a:pPr>
            <a:r>
              <a:rPr lang="en-GB" sz="2400" b="1" i="0" u="none" strike="noStrike" cap="none">
                <a:solidFill>
                  <a:srgbClr val="242424"/>
                </a:solidFill>
              </a:rPr>
              <a:t>RESEARCH QUESTION</a:t>
            </a:r>
            <a:endParaRPr sz="2400" b="1" i="0" u="none" strike="noStrike" cap="none">
              <a:solidFill>
                <a:srgbClr val="000000"/>
              </a:solidFill>
            </a:endParaRPr>
          </a:p>
        </p:txBody>
      </p:sp>
      <p:sp>
        <p:nvSpPr>
          <p:cNvPr id="104" name="Google Shape;10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5"/>
        <p:cNvGrpSpPr/>
        <p:nvPr/>
      </p:nvGrpSpPr>
      <p:grpSpPr>
        <a:xfrm>
          <a:off x="0" y="0"/>
          <a:ext cx="0" cy="0"/>
          <a:chOff x="0" y="0"/>
          <a:chExt cx="0" cy="0"/>
        </a:xfrm>
      </p:grpSpPr>
      <p:sp>
        <p:nvSpPr>
          <p:cNvPr id="616" name="Google Shape;616;p52"/>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617" name="Google Shape;617;p52"/>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618" name="Google Shape;618;p52"/>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619" name="Google Shape;619;p52"/>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620" name="Google Shape;620;p52"/>
          <p:cNvSpPr/>
          <p:nvPr/>
        </p:nvSpPr>
        <p:spPr>
          <a:xfrm>
            <a:off x="281350" y="1561300"/>
            <a:ext cx="3146100" cy="1095300"/>
          </a:xfrm>
          <a:prstGeom prst="homePlate">
            <a:avLst>
              <a:gd name="adj" fmla="val 50000"/>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21" name="Google Shape;621;p52"/>
          <p:cNvSpPr txBox="1"/>
          <p:nvPr/>
        </p:nvSpPr>
        <p:spPr>
          <a:xfrm>
            <a:off x="453125" y="1777050"/>
            <a:ext cx="3146100" cy="7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lt1"/>
                </a:solidFill>
                <a:latin typeface="Calibri"/>
                <a:ea typeface="Calibri"/>
                <a:cs typeface="Calibri"/>
                <a:sym typeface="Calibri"/>
              </a:rPr>
              <a:t>Research Problem</a:t>
            </a:r>
            <a:endParaRPr sz="2400" b="1">
              <a:solidFill>
                <a:schemeClr val="lt1"/>
              </a:solidFill>
              <a:latin typeface="Calibri"/>
              <a:ea typeface="Calibri"/>
              <a:cs typeface="Calibri"/>
              <a:sym typeface="Calibri"/>
            </a:endParaRPr>
          </a:p>
        </p:txBody>
      </p:sp>
      <p:sp>
        <p:nvSpPr>
          <p:cNvPr id="622" name="Google Shape;622;p52"/>
          <p:cNvSpPr txBox="1"/>
          <p:nvPr/>
        </p:nvSpPr>
        <p:spPr>
          <a:xfrm>
            <a:off x="3599225" y="1459650"/>
            <a:ext cx="5100600" cy="14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latin typeface="Calibri"/>
                <a:ea typeface="Calibri"/>
                <a:cs typeface="Calibri"/>
                <a:sym typeface="Calibri"/>
              </a:rPr>
              <a:t>How can a clothing recommendation system be developed that not only allows users to virtually try on outfits but also provides advanced customization options and comprehensive sustainability insights, while fostering a social environment for user interaction?</a:t>
            </a:r>
            <a:endParaRPr sz="1600">
              <a:solidFill>
                <a:schemeClr val="dk1"/>
              </a:solidFill>
              <a:latin typeface="Calibri"/>
              <a:ea typeface="Calibri"/>
              <a:cs typeface="Calibri"/>
              <a:sym typeface="Calibri"/>
            </a:endParaRPr>
          </a:p>
        </p:txBody>
      </p:sp>
      <p:sp>
        <p:nvSpPr>
          <p:cNvPr id="623" name="Google Shape;62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7"/>
        <p:cNvGrpSpPr/>
        <p:nvPr/>
      </p:nvGrpSpPr>
      <p:grpSpPr>
        <a:xfrm>
          <a:off x="0" y="0"/>
          <a:ext cx="0" cy="0"/>
          <a:chOff x="0" y="0"/>
          <a:chExt cx="0" cy="0"/>
        </a:xfrm>
      </p:grpSpPr>
      <p:sp>
        <p:nvSpPr>
          <p:cNvPr id="628" name="Google Shape;628;p53"/>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629" name="Google Shape;629;p53"/>
          <p:cNvPicPr preferRelativeResize="0"/>
          <p:nvPr/>
        </p:nvPicPr>
        <p:blipFill rotWithShape="1">
          <a:blip r:embed="rId4">
            <a:alphaModFix amt="80000"/>
          </a:blip>
          <a:srcRect r="36908"/>
          <a:stretch/>
        </p:blipFill>
        <p:spPr>
          <a:xfrm>
            <a:off x="0" y="4724400"/>
            <a:ext cx="2574551" cy="408300"/>
          </a:xfrm>
          <a:prstGeom prst="rect">
            <a:avLst/>
          </a:prstGeom>
          <a:noFill/>
          <a:ln>
            <a:noFill/>
          </a:ln>
        </p:spPr>
      </p:pic>
      <p:sp>
        <p:nvSpPr>
          <p:cNvPr id="630" name="Google Shape;630;p53"/>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631" name="Google Shape;631;p53"/>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632" name="Google Shape;632;p53"/>
          <p:cNvSpPr txBox="1"/>
          <p:nvPr/>
        </p:nvSpPr>
        <p:spPr>
          <a:xfrm>
            <a:off x="736575" y="369150"/>
            <a:ext cx="3833700" cy="338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500"/>
              <a:buFont typeface="Arial"/>
              <a:buNone/>
            </a:pPr>
            <a:r>
              <a:rPr lang="en-GB" sz="2200">
                <a:solidFill>
                  <a:srgbClr val="242424"/>
                </a:solidFill>
              </a:rPr>
              <a:t>Specific &amp; Sub Objectives</a:t>
            </a:r>
            <a:endParaRPr sz="2200">
              <a:solidFill>
                <a:srgbClr val="242424"/>
              </a:solidFill>
            </a:endParaRPr>
          </a:p>
        </p:txBody>
      </p:sp>
      <p:grpSp>
        <p:nvGrpSpPr>
          <p:cNvPr id="633" name="Google Shape;633;p53"/>
          <p:cNvGrpSpPr/>
          <p:nvPr/>
        </p:nvGrpSpPr>
        <p:grpSpPr>
          <a:xfrm>
            <a:off x="184675" y="1327525"/>
            <a:ext cx="3009900" cy="2985300"/>
            <a:chOff x="184675" y="1327525"/>
            <a:chExt cx="3009900" cy="2985300"/>
          </a:xfrm>
        </p:grpSpPr>
        <p:grpSp>
          <p:nvGrpSpPr>
            <p:cNvPr id="634" name="Google Shape;634;p53"/>
            <p:cNvGrpSpPr/>
            <p:nvPr/>
          </p:nvGrpSpPr>
          <p:grpSpPr>
            <a:xfrm>
              <a:off x="184675" y="1327525"/>
              <a:ext cx="3006600" cy="2985300"/>
              <a:chOff x="3481250" y="1229875"/>
              <a:chExt cx="3006600" cy="2985300"/>
            </a:xfrm>
          </p:grpSpPr>
          <p:sp>
            <p:nvSpPr>
              <p:cNvPr id="635" name="Google Shape;635;p53"/>
              <p:cNvSpPr/>
              <p:nvPr/>
            </p:nvSpPr>
            <p:spPr>
              <a:xfrm>
                <a:off x="3481250" y="1229875"/>
                <a:ext cx="3006600" cy="2985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36" name="Google Shape;636;p53"/>
              <p:cNvSpPr txBox="1"/>
              <p:nvPr/>
            </p:nvSpPr>
            <p:spPr>
              <a:xfrm>
                <a:off x="3969200" y="1229875"/>
                <a:ext cx="20307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1"/>
                    </a:solidFill>
                    <a:latin typeface="Calibri"/>
                    <a:ea typeface="Calibri"/>
                    <a:cs typeface="Calibri"/>
                    <a:sym typeface="Calibri"/>
                  </a:rPr>
                  <a:t>Specific Objective</a:t>
                </a:r>
                <a:endParaRPr sz="1800" b="1">
                  <a:solidFill>
                    <a:schemeClr val="dk1"/>
                  </a:solidFill>
                  <a:latin typeface="Calibri"/>
                  <a:ea typeface="Calibri"/>
                  <a:cs typeface="Calibri"/>
                  <a:sym typeface="Calibri"/>
                </a:endParaRPr>
              </a:p>
            </p:txBody>
          </p:sp>
        </p:grpSp>
        <p:sp>
          <p:nvSpPr>
            <p:cNvPr id="637" name="Google Shape;637;p53"/>
            <p:cNvSpPr txBox="1"/>
            <p:nvPr/>
          </p:nvSpPr>
          <p:spPr>
            <a:xfrm>
              <a:off x="187975" y="1825275"/>
              <a:ext cx="30066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rPr>
                <a:t>To develop a clothing recommendation system with virtual fit-on capabilities using AR technology.</a:t>
              </a:r>
              <a:br>
                <a:rPr lang="en-GB">
                  <a:solidFill>
                    <a:schemeClr val="lt1"/>
                  </a:solidFill>
                </a:rPr>
              </a:br>
              <a:br>
                <a:rPr lang="en-GB">
                  <a:solidFill>
                    <a:schemeClr val="lt1"/>
                  </a:solidFill>
                </a:rPr>
              </a:br>
              <a:r>
                <a:rPr lang="en-GB">
                  <a:solidFill>
                    <a:schemeClr val="lt1"/>
                  </a:solidFill>
                </a:rPr>
                <a:t>To enable users to customize their chosen apparel in real-time by altering designs, patterns, and colors at a granular level </a:t>
              </a:r>
              <a:endParaRPr>
                <a:solidFill>
                  <a:schemeClr val="lt1"/>
                </a:solidFill>
              </a:endParaRPr>
            </a:p>
          </p:txBody>
        </p:sp>
      </p:grpSp>
      <p:grpSp>
        <p:nvGrpSpPr>
          <p:cNvPr id="638" name="Google Shape;638;p53"/>
          <p:cNvGrpSpPr/>
          <p:nvPr/>
        </p:nvGrpSpPr>
        <p:grpSpPr>
          <a:xfrm>
            <a:off x="3449050" y="1041026"/>
            <a:ext cx="5422800" cy="3558300"/>
            <a:chOff x="3449050" y="1041026"/>
            <a:chExt cx="5422800" cy="3558300"/>
          </a:xfrm>
        </p:grpSpPr>
        <p:grpSp>
          <p:nvGrpSpPr>
            <p:cNvPr id="639" name="Google Shape;639;p53"/>
            <p:cNvGrpSpPr/>
            <p:nvPr/>
          </p:nvGrpSpPr>
          <p:grpSpPr>
            <a:xfrm>
              <a:off x="3449050" y="1041026"/>
              <a:ext cx="5422800" cy="3558300"/>
              <a:chOff x="3449050" y="1041026"/>
              <a:chExt cx="5422800" cy="3558300"/>
            </a:xfrm>
          </p:grpSpPr>
          <p:sp>
            <p:nvSpPr>
              <p:cNvPr id="640" name="Google Shape;640;p53"/>
              <p:cNvSpPr/>
              <p:nvPr/>
            </p:nvSpPr>
            <p:spPr>
              <a:xfrm>
                <a:off x="3449050" y="1041026"/>
                <a:ext cx="5422800" cy="3558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41" name="Google Shape;641;p53"/>
              <p:cNvSpPr txBox="1"/>
              <p:nvPr/>
            </p:nvSpPr>
            <p:spPr>
              <a:xfrm>
                <a:off x="5145100" y="1099750"/>
                <a:ext cx="2030700" cy="30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1"/>
                    </a:solidFill>
                    <a:latin typeface="Calibri"/>
                    <a:ea typeface="Calibri"/>
                    <a:cs typeface="Calibri"/>
                    <a:sym typeface="Calibri"/>
                  </a:rPr>
                  <a:t>Sub Objective</a:t>
                </a:r>
                <a:endParaRPr sz="1800" b="1">
                  <a:solidFill>
                    <a:schemeClr val="dk1"/>
                  </a:solidFill>
                  <a:latin typeface="Calibri"/>
                  <a:ea typeface="Calibri"/>
                  <a:cs typeface="Calibri"/>
                  <a:sym typeface="Calibri"/>
                </a:endParaRPr>
              </a:p>
            </p:txBody>
          </p:sp>
        </p:grpSp>
        <p:sp>
          <p:nvSpPr>
            <p:cNvPr id="642" name="Google Shape;642;p53"/>
            <p:cNvSpPr txBox="1"/>
            <p:nvPr/>
          </p:nvSpPr>
          <p:spPr>
            <a:xfrm>
              <a:off x="3449050" y="1538375"/>
              <a:ext cx="5290200" cy="25962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Clr>
                  <a:schemeClr val="lt1"/>
                </a:buClr>
                <a:buSzPts val="1400"/>
                <a:buChar char="●"/>
              </a:pPr>
              <a:r>
                <a:rPr lang="en-GB">
                  <a:solidFill>
                    <a:schemeClr val="lt1"/>
                  </a:solidFill>
                </a:rPr>
                <a:t>To incorporate features that provide users with detailed information about the materials used in the apparel, including manufacturing processes and environmental impact.</a:t>
              </a:r>
              <a:endParaRPr>
                <a:solidFill>
                  <a:schemeClr val="lt1"/>
                </a:solidFill>
              </a:endParaRPr>
            </a:p>
            <a:p>
              <a:pPr marL="457200" lvl="0" indent="-317500" algn="just" rtl="0">
                <a:spcBef>
                  <a:spcPts val="1000"/>
                </a:spcBef>
                <a:spcAft>
                  <a:spcPts val="0"/>
                </a:spcAft>
                <a:buClr>
                  <a:schemeClr val="lt1"/>
                </a:buClr>
                <a:buSzPts val="1400"/>
                <a:buChar char="●"/>
              </a:pPr>
              <a:r>
                <a:rPr lang="en-GB">
                  <a:solidFill>
                    <a:schemeClr val="lt1"/>
                  </a:solidFill>
                </a:rPr>
                <a:t>To suggest tips on how users can make their clothing choices more sustainable and environmentally friendly.</a:t>
              </a:r>
              <a:endParaRPr>
                <a:solidFill>
                  <a:schemeClr val="lt1"/>
                </a:solidFill>
              </a:endParaRPr>
            </a:p>
            <a:p>
              <a:pPr marL="457200" lvl="0" indent="-317500" algn="just" rtl="0">
                <a:spcBef>
                  <a:spcPts val="1000"/>
                </a:spcBef>
                <a:spcAft>
                  <a:spcPts val="1000"/>
                </a:spcAft>
                <a:buClr>
                  <a:schemeClr val="lt1"/>
                </a:buClr>
                <a:buSzPts val="1400"/>
                <a:buChar char="●"/>
              </a:pPr>
              <a:r>
                <a:rPr lang="en-GB">
                  <a:solidFill>
                    <a:schemeClr val="lt1"/>
                  </a:solidFill>
                </a:rPr>
                <a:t>To design the application with social media-like functionalities, allowing users to share their virtual fit-ons, interact with others, and receive real-time feedback, thereby creating a vibrant and engaging community.</a:t>
              </a:r>
              <a:endParaRPr>
                <a:solidFill>
                  <a:schemeClr val="lt1"/>
                </a:solidFill>
              </a:endParaRPr>
            </a:p>
          </p:txBody>
        </p:sp>
      </p:grpSp>
      <p:sp>
        <p:nvSpPr>
          <p:cNvPr id="643" name="Google Shape;64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7"/>
        <p:cNvGrpSpPr/>
        <p:nvPr/>
      </p:nvGrpSpPr>
      <p:grpSpPr>
        <a:xfrm>
          <a:off x="0" y="0"/>
          <a:ext cx="0" cy="0"/>
          <a:chOff x="0" y="0"/>
          <a:chExt cx="0" cy="0"/>
        </a:xfrm>
      </p:grpSpPr>
      <p:sp>
        <p:nvSpPr>
          <p:cNvPr id="648" name="Google Shape;648;p54"/>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649" name="Google Shape;649;p54"/>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650" name="Google Shape;650;p54"/>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651" name="Google Shape;651;p54"/>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652" name="Google Shape;652;p54"/>
          <p:cNvSpPr txBox="1"/>
          <p:nvPr/>
        </p:nvSpPr>
        <p:spPr>
          <a:xfrm>
            <a:off x="155209"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endParaRPr sz="2400">
              <a:solidFill>
                <a:srgbClr val="242424"/>
              </a:solidFill>
              <a:latin typeface="Pacifico"/>
              <a:ea typeface="Pacifico"/>
              <a:cs typeface="Pacifico"/>
              <a:sym typeface="Pacifico"/>
            </a:endParaRPr>
          </a:p>
        </p:txBody>
      </p:sp>
      <p:sp>
        <p:nvSpPr>
          <p:cNvPr id="653" name="Google Shape;653;p54"/>
          <p:cNvSpPr txBox="1"/>
          <p:nvPr/>
        </p:nvSpPr>
        <p:spPr>
          <a:xfrm>
            <a:off x="556200" y="1925250"/>
            <a:ext cx="8031600" cy="129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800" b="1">
                <a:solidFill>
                  <a:schemeClr val="dk1"/>
                </a:solidFill>
                <a:latin typeface="Verdana"/>
                <a:ea typeface="Verdana"/>
                <a:cs typeface="Verdana"/>
                <a:sym typeface="Verdana"/>
              </a:rPr>
              <a:t>PROPOSED</a:t>
            </a:r>
            <a:br>
              <a:rPr lang="en-GB" sz="4800" b="1">
                <a:solidFill>
                  <a:schemeClr val="dk1"/>
                </a:solidFill>
                <a:latin typeface="Verdana"/>
                <a:ea typeface="Verdana"/>
                <a:cs typeface="Verdana"/>
                <a:sym typeface="Verdana"/>
              </a:rPr>
            </a:br>
            <a:r>
              <a:rPr lang="en-GB" sz="4800" b="1">
                <a:solidFill>
                  <a:schemeClr val="dk1"/>
                </a:solidFill>
                <a:latin typeface="Verdana"/>
                <a:ea typeface="Verdana"/>
                <a:cs typeface="Verdana"/>
                <a:sym typeface="Verdana"/>
              </a:rPr>
              <a:t>METHODOLOGY</a:t>
            </a:r>
            <a:endParaRPr sz="4800" b="1">
              <a:solidFill>
                <a:schemeClr val="dk1"/>
              </a:solidFill>
              <a:latin typeface="Verdana"/>
              <a:ea typeface="Verdana"/>
              <a:cs typeface="Verdana"/>
              <a:sym typeface="Verdana"/>
            </a:endParaRPr>
          </a:p>
        </p:txBody>
      </p:sp>
      <p:sp>
        <p:nvSpPr>
          <p:cNvPr id="654" name="Google Shape;65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8"/>
        <p:cNvGrpSpPr/>
        <p:nvPr/>
      </p:nvGrpSpPr>
      <p:grpSpPr>
        <a:xfrm>
          <a:off x="0" y="0"/>
          <a:ext cx="0" cy="0"/>
          <a:chOff x="0" y="0"/>
          <a:chExt cx="0" cy="0"/>
        </a:xfrm>
      </p:grpSpPr>
      <p:sp>
        <p:nvSpPr>
          <p:cNvPr id="659" name="Google Shape;659;p55"/>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660" name="Google Shape;660;p55"/>
          <p:cNvPicPr preferRelativeResize="0"/>
          <p:nvPr/>
        </p:nvPicPr>
        <p:blipFill rotWithShape="1">
          <a:blip r:embed="rId4">
            <a:alphaModFix amt="80000"/>
          </a:blip>
          <a:srcRect r="36908"/>
          <a:stretch/>
        </p:blipFill>
        <p:spPr>
          <a:xfrm>
            <a:off x="0" y="4724400"/>
            <a:ext cx="2574551" cy="411200"/>
          </a:xfrm>
          <a:prstGeom prst="rect">
            <a:avLst/>
          </a:prstGeom>
          <a:noFill/>
          <a:ln>
            <a:noFill/>
          </a:ln>
        </p:spPr>
      </p:pic>
      <p:sp>
        <p:nvSpPr>
          <p:cNvPr id="661" name="Google Shape;661;p55"/>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662" name="Google Shape;662;p55"/>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663" name="Google Shape;663;p55"/>
          <p:cNvSpPr txBox="1"/>
          <p:nvPr/>
        </p:nvSpPr>
        <p:spPr>
          <a:xfrm>
            <a:off x="748849" y="178325"/>
            <a:ext cx="2247900" cy="338700"/>
          </a:xfrm>
          <a:prstGeom prst="rect">
            <a:avLst/>
          </a:prstGeom>
          <a:noFill/>
          <a:ln>
            <a:noFill/>
          </a:ln>
        </p:spPr>
        <p:txBody>
          <a:bodyPr spcFirstLastPara="1" wrap="square" lIns="0" tIns="0" rIns="0" bIns="0" anchor="ctr" anchorCtr="0">
            <a:noAutofit/>
          </a:bodyPr>
          <a:lstStyle/>
          <a:p>
            <a:pPr marL="0" marR="0" lvl="0" indent="0" algn="l" rtl="0">
              <a:lnSpc>
                <a:spcPct val="129992"/>
              </a:lnSpc>
              <a:spcBef>
                <a:spcPts val="0"/>
              </a:spcBef>
              <a:spcAft>
                <a:spcPts val="0"/>
              </a:spcAft>
              <a:buClr>
                <a:srgbClr val="000000"/>
              </a:buClr>
              <a:buSzPts val="2500"/>
              <a:buFont typeface="Arial"/>
              <a:buNone/>
            </a:pPr>
            <a:r>
              <a:rPr lang="en-GB" sz="2200">
                <a:solidFill>
                  <a:srgbClr val="242424"/>
                </a:solidFill>
              </a:rPr>
              <a:t>System Overview</a:t>
            </a:r>
            <a:endParaRPr sz="2200" i="0" u="none" strike="noStrike" cap="none">
              <a:solidFill>
                <a:srgbClr val="000000"/>
              </a:solidFill>
            </a:endParaRPr>
          </a:p>
        </p:txBody>
      </p:sp>
      <p:pic>
        <p:nvPicPr>
          <p:cNvPr id="664" name="Google Shape;664;p55"/>
          <p:cNvPicPr preferRelativeResize="0"/>
          <p:nvPr/>
        </p:nvPicPr>
        <p:blipFill>
          <a:blip r:embed="rId5">
            <a:alphaModFix/>
          </a:blip>
          <a:stretch>
            <a:fillRect/>
          </a:stretch>
        </p:blipFill>
        <p:spPr>
          <a:xfrm>
            <a:off x="889213" y="827075"/>
            <a:ext cx="7365576" cy="3489351"/>
          </a:xfrm>
          <a:prstGeom prst="rect">
            <a:avLst/>
          </a:prstGeom>
          <a:noFill/>
          <a:ln>
            <a:noFill/>
          </a:ln>
        </p:spPr>
      </p:pic>
      <p:sp>
        <p:nvSpPr>
          <p:cNvPr id="665" name="Google Shape;665;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9"/>
        <p:cNvGrpSpPr/>
        <p:nvPr/>
      </p:nvGrpSpPr>
      <p:grpSpPr>
        <a:xfrm>
          <a:off x="0" y="0"/>
          <a:ext cx="0" cy="0"/>
          <a:chOff x="0" y="0"/>
          <a:chExt cx="0" cy="0"/>
        </a:xfrm>
      </p:grpSpPr>
      <p:sp>
        <p:nvSpPr>
          <p:cNvPr id="670" name="Google Shape;670;p56"/>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671" name="Google Shape;671;p56"/>
          <p:cNvPicPr preferRelativeResize="0"/>
          <p:nvPr/>
        </p:nvPicPr>
        <p:blipFill rotWithShape="1">
          <a:blip r:embed="rId4">
            <a:alphaModFix amt="80000"/>
          </a:blip>
          <a:srcRect r="36908"/>
          <a:stretch/>
        </p:blipFill>
        <p:spPr>
          <a:xfrm>
            <a:off x="0" y="4724400"/>
            <a:ext cx="2574551" cy="411200"/>
          </a:xfrm>
          <a:prstGeom prst="rect">
            <a:avLst/>
          </a:prstGeom>
          <a:noFill/>
          <a:ln>
            <a:noFill/>
          </a:ln>
        </p:spPr>
      </p:pic>
      <p:sp>
        <p:nvSpPr>
          <p:cNvPr id="672" name="Google Shape;672;p56"/>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673" name="Google Shape;673;p56"/>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674" name="Google Shape;674;p56"/>
          <p:cNvSpPr txBox="1"/>
          <p:nvPr/>
        </p:nvSpPr>
        <p:spPr>
          <a:xfrm>
            <a:off x="713623" y="366225"/>
            <a:ext cx="4171200" cy="338700"/>
          </a:xfrm>
          <a:prstGeom prst="rect">
            <a:avLst/>
          </a:prstGeom>
          <a:noFill/>
          <a:ln>
            <a:noFill/>
          </a:ln>
        </p:spPr>
        <p:txBody>
          <a:bodyPr spcFirstLastPara="1" wrap="square" lIns="0" tIns="0" rIns="0" bIns="0" anchor="ctr" anchorCtr="0">
            <a:noAutofit/>
          </a:bodyPr>
          <a:lstStyle/>
          <a:p>
            <a:pPr marL="0" marR="0" lvl="0" indent="0" algn="l" rtl="0">
              <a:lnSpc>
                <a:spcPct val="129992"/>
              </a:lnSpc>
              <a:spcBef>
                <a:spcPts val="0"/>
              </a:spcBef>
              <a:spcAft>
                <a:spcPts val="0"/>
              </a:spcAft>
              <a:buClr>
                <a:srgbClr val="000000"/>
              </a:buClr>
              <a:buSzPts val="2500"/>
              <a:buFont typeface="Arial"/>
              <a:buNone/>
            </a:pPr>
            <a:r>
              <a:rPr lang="en-GB" sz="2200" i="0" u="none" strike="noStrike" cap="none">
                <a:solidFill>
                  <a:srgbClr val="242424"/>
                </a:solidFill>
              </a:rPr>
              <a:t>Technologies, </a:t>
            </a:r>
            <a:r>
              <a:rPr lang="en-GB" sz="2200">
                <a:solidFill>
                  <a:srgbClr val="242424"/>
                </a:solidFill>
              </a:rPr>
              <a:t>Tools &amp;</a:t>
            </a:r>
            <a:r>
              <a:rPr lang="en-GB" sz="2200" i="0" u="none" strike="noStrike" cap="none">
                <a:solidFill>
                  <a:srgbClr val="242424"/>
                </a:solidFill>
              </a:rPr>
              <a:t> Algorithms</a:t>
            </a:r>
            <a:endParaRPr sz="2200" i="0" u="none" strike="noStrike" cap="none">
              <a:solidFill>
                <a:srgbClr val="000000"/>
              </a:solidFill>
            </a:endParaRPr>
          </a:p>
        </p:txBody>
      </p:sp>
      <p:sp>
        <p:nvSpPr>
          <p:cNvPr id="675" name="Google Shape;675;p56"/>
          <p:cNvSpPr/>
          <p:nvPr/>
        </p:nvSpPr>
        <p:spPr>
          <a:xfrm rot="-5400000" flipH="1">
            <a:off x="5468934" y="1446173"/>
            <a:ext cx="481800" cy="512100"/>
          </a:xfrm>
          <a:prstGeom prst="rtTriangle">
            <a:avLst/>
          </a:prstGeom>
          <a:solidFill>
            <a:schemeClr val="lt1"/>
          </a:solidFill>
          <a:ln w="25400" cap="flat" cmpd="sng">
            <a:solidFill>
              <a:schemeClr val="lt1"/>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Calibri"/>
              <a:ea typeface="Calibri"/>
              <a:cs typeface="Calibri"/>
              <a:sym typeface="Calibri"/>
            </a:endParaRPr>
          </a:p>
        </p:txBody>
      </p:sp>
      <p:sp>
        <p:nvSpPr>
          <p:cNvPr id="676" name="Google Shape;676;p56"/>
          <p:cNvSpPr/>
          <p:nvPr/>
        </p:nvSpPr>
        <p:spPr>
          <a:xfrm rot="-5400000" flipH="1">
            <a:off x="2617042" y="1838960"/>
            <a:ext cx="481800" cy="512100"/>
          </a:xfrm>
          <a:prstGeom prst="rtTriangle">
            <a:avLst/>
          </a:prstGeom>
          <a:solidFill>
            <a:schemeClr val="lt1"/>
          </a:solidFill>
          <a:ln w="25400" cap="flat" cmpd="sng">
            <a:solidFill>
              <a:schemeClr val="lt1"/>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Calibri"/>
              <a:ea typeface="Calibri"/>
              <a:cs typeface="Calibri"/>
              <a:sym typeface="Calibri"/>
            </a:endParaRPr>
          </a:p>
        </p:txBody>
      </p:sp>
      <p:sp>
        <p:nvSpPr>
          <p:cNvPr id="677" name="Google Shape;677;p56"/>
          <p:cNvSpPr/>
          <p:nvPr/>
        </p:nvSpPr>
        <p:spPr>
          <a:xfrm>
            <a:off x="661350" y="1205413"/>
            <a:ext cx="2452800" cy="2889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78" name="Google Shape;678;p56"/>
          <p:cNvSpPr/>
          <p:nvPr/>
        </p:nvSpPr>
        <p:spPr>
          <a:xfrm>
            <a:off x="3560838" y="1205413"/>
            <a:ext cx="2452800" cy="2889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79" name="Google Shape;679;p56"/>
          <p:cNvSpPr/>
          <p:nvPr/>
        </p:nvSpPr>
        <p:spPr>
          <a:xfrm>
            <a:off x="6460325" y="1205400"/>
            <a:ext cx="2452800" cy="2889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0" name="Google Shape;680;p56"/>
          <p:cNvSpPr txBox="1"/>
          <p:nvPr/>
        </p:nvSpPr>
        <p:spPr>
          <a:xfrm>
            <a:off x="1166825" y="1385875"/>
            <a:ext cx="1488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dk1"/>
                </a:solidFill>
                <a:latin typeface="Calibri"/>
                <a:ea typeface="Calibri"/>
                <a:cs typeface="Calibri"/>
                <a:sym typeface="Calibri"/>
              </a:rPr>
              <a:t>Technologies</a:t>
            </a:r>
            <a:endParaRPr sz="1700">
              <a:solidFill>
                <a:schemeClr val="dk1"/>
              </a:solidFill>
              <a:latin typeface="Calibri"/>
              <a:ea typeface="Calibri"/>
              <a:cs typeface="Calibri"/>
              <a:sym typeface="Calibri"/>
            </a:endParaRPr>
          </a:p>
        </p:txBody>
      </p:sp>
      <p:sp>
        <p:nvSpPr>
          <p:cNvPr id="681" name="Google Shape;681;p56"/>
          <p:cNvSpPr txBox="1"/>
          <p:nvPr/>
        </p:nvSpPr>
        <p:spPr>
          <a:xfrm>
            <a:off x="7082400" y="1263613"/>
            <a:ext cx="1488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dk1"/>
                </a:solidFill>
                <a:latin typeface="Calibri"/>
                <a:ea typeface="Calibri"/>
                <a:cs typeface="Calibri"/>
                <a:sym typeface="Calibri"/>
              </a:rPr>
              <a:t>Algorithms &amp; Architectures</a:t>
            </a:r>
            <a:endParaRPr sz="1700">
              <a:solidFill>
                <a:schemeClr val="dk1"/>
              </a:solidFill>
              <a:latin typeface="Calibri"/>
              <a:ea typeface="Calibri"/>
              <a:cs typeface="Calibri"/>
              <a:sym typeface="Calibri"/>
            </a:endParaRPr>
          </a:p>
        </p:txBody>
      </p:sp>
      <p:sp>
        <p:nvSpPr>
          <p:cNvPr id="682" name="Google Shape;682;p56"/>
          <p:cNvSpPr txBox="1"/>
          <p:nvPr/>
        </p:nvSpPr>
        <p:spPr>
          <a:xfrm>
            <a:off x="4354125" y="1385875"/>
            <a:ext cx="1488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dk1"/>
                </a:solidFill>
                <a:latin typeface="Calibri"/>
                <a:ea typeface="Calibri"/>
                <a:cs typeface="Calibri"/>
                <a:sym typeface="Calibri"/>
              </a:rPr>
              <a:t>Tools</a:t>
            </a:r>
            <a:endParaRPr sz="1700">
              <a:solidFill>
                <a:schemeClr val="dk1"/>
              </a:solidFill>
              <a:latin typeface="Calibri"/>
              <a:ea typeface="Calibri"/>
              <a:cs typeface="Calibri"/>
              <a:sym typeface="Calibri"/>
            </a:endParaRPr>
          </a:p>
        </p:txBody>
      </p:sp>
      <p:sp>
        <p:nvSpPr>
          <p:cNvPr id="683" name="Google Shape;683;p56"/>
          <p:cNvSpPr txBox="1"/>
          <p:nvPr/>
        </p:nvSpPr>
        <p:spPr>
          <a:xfrm>
            <a:off x="1131100" y="1933575"/>
            <a:ext cx="1488300" cy="1857300"/>
          </a:xfrm>
          <a:prstGeom prst="rect">
            <a:avLst/>
          </a:prstGeom>
          <a:noFill/>
          <a:ln>
            <a:noFill/>
          </a:ln>
        </p:spPr>
        <p:txBody>
          <a:bodyPr spcFirstLastPara="1" wrap="square" lIns="91425" tIns="91425" rIns="91425" bIns="91425" anchor="t" anchorCtr="0">
            <a:noAutofit/>
          </a:bodyPr>
          <a:lstStyle/>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React Native</a:t>
            </a:r>
            <a:endParaRPr b="1">
              <a:solidFill>
                <a:schemeClr val="dk1"/>
              </a:solidFill>
              <a:latin typeface="Calibri"/>
              <a:ea typeface="Calibri"/>
              <a:cs typeface="Calibri"/>
              <a:sym typeface="Calibri"/>
            </a:endParaRPr>
          </a:p>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Expo</a:t>
            </a:r>
            <a:endParaRPr b="1">
              <a:solidFill>
                <a:schemeClr val="dk1"/>
              </a:solidFill>
              <a:latin typeface="Calibri"/>
              <a:ea typeface="Calibri"/>
              <a:cs typeface="Calibri"/>
              <a:sym typeface="Calibri"/>
            </a:endParaRPr>
          </a:p>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Python</a:t>
            </a:r>
            <a:endParaRPr>
              <a:solidFill>
                <a:schemeClr val="dk1"/>
              </a:solidFill>
              <a:latin typeface="Calibri"/>
              <a:ea typeface="Calibri"/>
              <a:cs typeface="Calibri"/>
              <a:sym typeface="Calibri"/>
            </a:endParaRPr>
          </a:p>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Tensorflow</a:t>
            </a:r>
            <a:endParaRPr>
              <a:solidFill>
                <a:schemeClr val="dk1"/>
              </a:solidFill>
              <a:latin typeface="Calibri"/>
              <a:ea typeface="Calibri"/>
              <a:cs typeface="Calibri"/>
              <a:sym typeface="Calibri"/>
            </a:endParaRPr>
          </a:p>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MongoDB</a:t>
            </a:r>
            <a:endParaRPr>
              <a:solidFill>
                <a:schemeClr val="dk1"/>
              </a:solidFill>
              <a:latin typeface="Calibri"/>
              <a:ea typeface="Calibri"/>
              <a:cs typeface="Calibri"/>
              <a:sym typeface="Calibri"/>
            </a:endParaRPr>
          </a:p>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Node</a:t>
            </a:r>
            <a:endParaRPr>
              <a:solidFill>
                <a:schemeClr val="dk1"/>
              </a:solidFill>
              <a:latin typeface="Calibri"/>
              <a:ea typeface="Calibri"/>
              <a:cs typeface="Calibri"/>
              <a:sym typeface="Calibri"/>
            </a:endParaRPr>
          </a:p>
          <a:p>
            <a:pPr marL="91440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p:txBody>
      </p:sp>
      <p:sp>
        <p:nvSpPr>
          <p:cNvPr id="684" name="Google Shape;684;p56"/>
          <p:cNvSpPr txBox="1"/>
          <p:nvPr/>
        </p:nvSpPr>
        <p:spPr>
          <a:xfrm>
            <a:off x="3965475" y="1933575"/>
            <a:ext cx="1582800" cy="1985100"/>
          </a:xfrm>
          <a:prstGeom prst="rect">
            <a:avLst/>
          </a:prstGeom>
          <a:noFill/>
          <a:ln>
            <a:noFill/>
          </a:ln>
        </p:spPr>
        <p:txBody>
          <a:bodyPr spcFirstLastPara="1" wrap="square" lIns="91425" tIns="91425" rIns="91425" bIns="91425" anchor="t" anchorCtr="0">
            <a:noAutofit/>
          </a:bodyPr>
          <a:lstStyle/>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PyCharm</a:t>
            </a:r>
            <a:endParaRPr b="1">
              <a:solidFill>
                <a:schemeClr val="dk1"/>
              </a:solidFill>
              <a:latin typeface="Calibri"/>
              <a:ea typeface="Calibri"/>
              <a:cs typeface="Calibri"/>
              <a:sym typeface="Calibri"/>
            </a:endParaRPr>
          </a:p>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Google Colab</a:t>
            </a:r>
            <a:endParaRPr b="1">
              <a:solidFill>
                <a:schemeClr val="dk1"/>
              </a:solidFill>
              <a:latin typeface="Calibri"/>
              <a:ea typeface="Calibri"/>
              <a:cs typeface="Calibri"/>
              <a:sym typeface="Calibri"/>
            </a:endParaRPr>
          </a:p>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Kaggle</a:t>
            </a:r>
            <a:endParaRPr b="1">
              <a:solidFill>
                <a:schemeClr val="dk1"/>
              </a:solidFill>
              <a:latin typeface="Calibri"/>
              <a:ea typeface="Calibri"/>
              <a:cs typeface="Calibri"/>
              <a:sym typeface="Calibri"/>
            </a:endParaRPr>
          </a:p>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GitHub</a:t>
            </a:r>
            <a:endParaRPr>
              <a:solidFill>
                <a:schemeClr val="dk1"/>
              </a:solidFill>
              <a:latin typeface="Calibri"/>
              <a:ea typeface="Calibri"/>
              <a:cs typeface="Calibri"/>
              <a:sym typeface="Calibri"/>
            </a:endParaRPr>
          </a:p>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Docker</a:t>
            </a:r>
            <a:endParaRPr>
              <a:solidFill>
                <a:schemeClr val="dk1"/>
              </a:solidFill>
              <a:latin typeface="Calibri"/>
              <a:ea typeface="Calibri"/>
              <a:cs typeface="Calibri"/>
              <a:sym typeface="Calibri"/>
            </a:endParaRPr>
          </a:p>
          <a:p>
            <a:pPr marL="215900" lvl="1" indent="-127000" algn="l" rtl="0">
              <a:lnSpc>
                <a:spcPct val="14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VS Code</a:t>
            </a:r>
            <a:endParaRPr>
              <a:solidFill>
                <a:schemeClr val="dk1"/>
              </a:solidFill>
              <a:latin typeface="Calibri"/>
              <a:ea typeface="Calibri"/>
              <a:cs typeface="Calibri"/>
              <a:sym typeface="Calibri"/>
            </a:endParaRPr>
          </a:p>
          <a:p>
            <a:pPr marL="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a:p>
            <a:pPr marL="91440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p:txBody>
      </p:sp>
      <p:sp>
        <p:nvSpPr>
          <p:cNvPr id="685" name="Google Shape;685;p56"/>
          <p:cNvSpPr txBox="1"/>
          <p:nvPr/>
        </p:nvSpPr>
        <p:spPr>
          <a:xfrm>
            <a:off x="6460350" y="2061250"/>
            <a:ext cx="2452800" cy="1857300"/>
          </a:xfrm>
          <a:prstGeom prst="rect">
            <a:avLst/>
          </a:prstGeom>
          <a:noFill/>
          <a:ln>
            <a:noFill/>
          </a:ln>
        </p:spPr>
        <p:txBody>
          <a:bodyPr spcFirstLastPara="1" wrap="square" lIns="91425" tIns="91425" rIns="91425" bIns="91425" anchor="t" anchorCtr="0">
            <a:noAutofit/>
          </a:bodyPr>
          <a:lstStyle/>
          <a:p>
            <a:pPr marL="215900" lvl="1" indent="-127000" algn="l" rtl="0">
              <a:lnSpc>
                <a:spcPct val="15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Random Forest Classifier</a:t>
            </a:r>
            <a:endParaRPr b="1">
              <a:solidFill>
                <a:schemeClr val="dk1"/>
              </a:solidFill>
              <a:latin typeface="Calibri"/>
              <a:ea typeface="Calibri"/>
              <a:cs typeface="Calibri"/>
              <a:sym typeface="Calibri"/>
            </a:endParaRPr>
          </a:p>
          <a:p>
            <a:pPr marL="215900" lvl="1" indent="-127000" algn="l" rtl="0">
              <a:lnSpc>
                <a:spcPct val="15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CNN</a:t>
            </a:r>
            <a:endParaRPr>
              <a:solidFill>
                <a:schemeClr val="dk1"/>
              </a:solidFill>
              <a:latin typeface="Calibri"/>
              <a:ea typeface="Calibri"/>
              <a:cs typeface="Calibri"/>
              <a:sym typeface="Calibri"/>
            </a:endParaRPr>
          </a:p>
          <a:p>
            <a:pPr marL="215900" lvl="1" indent="-127000" algn="l" rtl="0">
              <a:lnSpc>
                <a:spcPct val="15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VGG 16</a:t>
            </a:r>
            <a:endParaRPr b="1">
              <a:solidFill>
                <a:schemeClr val="dk1"/>
              </a:solidFill>
              <a:latin typeface="Calibri"/>
              <a:ea typeface="Calibri"/>
              <a:cs typeface="Calibri"/>
              <a:sym typeface="Calibri"/>
            </a:endParaRPr>
          </a:p>
          <a:p>
            <a:pPr marL="215900" lvl="1" indent="-127000" algn="l" rtl="0">
              <a:lnSpc>
                <a:spcPct val="15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Image Processing</a:t>
            </a:r>
            <a:endParaRPr b="1">
              <a:solidFill>
                <a:schemeClr val="dk1"/>
              </a:solidFill>
              <a:latin typeface="Calibri"/>
              <a:ea typeface="Calibri"/>
              <a:cs typeface="Calibri"/>
              <a:sym typeface="Calibri"/>
            </a:endParaRPr>
          </a:p>
          <a:p>
            <a:pPr marL="215900" lvl="1" indent="-127000" algn="l" rtl="0">
              <a:lnSpc>
                <a:spcPct val="150000"/>
              </a:lnSpc>
              <a:spcBef>
                <a:spcPts val="0"/>
              </a:spcBef>
              <a:spcAft>
                <a:spcPts val="0"/>
              </a:spcAft>
              <a:buClr>
                <a:schemeClr val="dk1"/>
              </a:buClr>
              <a:buSzPts val="1400"/>
              <a:buFont typeface="Calibri"/>
              <a:buChar char="•"/>
            </a:pPr>
            <a:r>
              <a:rPr lang="en-GB" b="1">
                <a:solidFill>
                  <a:schemeClr val="dk1"/>
                </a:solidFill>
                <a:latin typeface="Calibri"/>
                <a:ea typeface="Calibri"/>
                <a:cs typeface="Calibri"/>
                <a:sym typeface="Calibri"/>
              </a:rPr>
              <a:t>OpenCV</a:t>
            </a:r>
            <a:endParaRPr>
              <a:solidFill>
                <a:schemeClr val="lt1"/>
              </a:solidFill>
              <a:latin typeface="Calibri"/>
              <a:ea typeface="Calibri"/>
              <a:cs typeface="Calibri"/>
              <a:sym typeface="Calibri"/>
            </a:endParaRPr>
          </a:p>
          <a:p>
            <a:pPr marL="914400" lvl="0" indent="0" algn="l" rtl="0">
              <a:lnSpc>
                <a:spcPct val="150000"/>
              </a:lnSpc>
              <a:spcBef>
                <a:spcPts val="0"/>
              </a:spcBef>
              <a:spcAft>
                <a:spcPts val="0"/>
              </a:spcAft>
              <a:buNone/>
            </a:pPr>
            <a:endParaRPr>
              <a:solidFill>
                <a:schemeClr val="lt1"/>
              </a:solidFill>
              <a:latin typeface="Calibri"/>
              <a:ea typeface="Calibri"/>
              <a:cs typeface="Calibri"/>
              <a:sym typeface="Calibri"/>
            </a:endParaRPr>
          </a:p>
        </p:txBody>
      </p:sp>
      <p:cxnSp>
        <p:nvCxnSpPr>
          <p:cNvPr id="686" name="Google Shape;686;p56"/>
          <p:cNvCxnSpPr/>
          <p:nvPr/>
        </p:nvCxnSpPr>
        <p:spPr>
          <a:xfrm>
            <a:off x="1103775" y="1820950"/>
            <a:ext cx="1522200" cy="0"/>
          </a:xfrm>
          <a:prstGeom prst="straightConnector1">
            <a:avLst/>
          </a:prstGeom>
          <a:noFill/>
          <a:ln w="9525" cap="flat" cmpd="sng">
            <a:solidFill>
              <a:schemeClr val="lt1"/>
            </a:solidFill>
            <a:prstDash val="solid"/>
            <a:round/>
            <a:headEnd type="none" w="med" len="med"/>
            <a:tailEnd type="none" w="med" len="med"/>
          </a:ln>
        </p:spPr>
      </p:cxnSp>
      <p:cxnSp>
        <p:nvCxnSpPr>
          <p:cNvPr id="687" name="Google Shape;687;p56"/>
          <p:cNvCxnSpPr/>
          <p:nvPr/>
        </p:nvCxnSpPr>
        <p:spPr>
          <a:xfrm>
            <a:off x="4026138" y="1820950"/>
            <a:ext cx="1522200" cy="0"/>
          </a:xfrm>
          <a:prstGeom prst="straightConnector1">
            <a:avLst/>
          </a:prstGeom>
          <a:noFill/>
          <a:ln w="9525" cap="flat" cmpd="sng">
            <a:solidFill>
              <a:schemeClr val="lt1"/>
            </a:solidFill>
            <a:prstDash val="solid"/>
            <a:round/>
            <a:headEnd type="none" w="med" len="med"/>
            <a:tailEnd type="none" w="med" len="med"/>
          </a:ln>
        </p:spPr>
      </p:cxnSp>
      <p:cxnSp>
        <p:nvCxnSpPr>
          <p:cNvPr id="688" name="Google Shape;688;p56"/>
          <p:cNvCxnSpPr/>
          <p:nvPr/>
        </p:nvCxnSpPr>
        <p:spPr>
          <a:xfrm>
            <a:off x="7065438" y="1898400"/>
            <a:ext cx="1522200" cy="0"/>
          </a:xfrm>
          <a:prstGeom prst="straightConnector1">
            <a:avLst/>
          </a:prstGeom>
          <a:noFill/>
          <a:ln w="9525" cap="flat" cmpd="sng">
            <a:solidFill>
              <a:schemeClr val="lt1"/>
            </a:solidFill>
            <a:prstDash val="solid"/>
            <a:round/>
            <a:headEnd type="none" w="med" len="med"/>
            <a:tailEnd type="none" w="med" len="med"/>
          </a:ln>
        </p:spPr>
      </p:cxnSp>
      <p:sp>
        <p:nvSpPr>
          <p:cNvPr id="689" name="Google Shape;689;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3"/>
        <p:cNvGrpSpPr/>
        <p:nvPr/>
      </p:nvGrpSpPr>
      <p:grpSpPr>
        <a:xfrm>
          <a:off x="0" y="0"/>
          <a:ext cx="0" cy="0"/>
          <a:chOff x="0" y="0"/>
          <a:chExt cx="0" cy="0"/>
        </a:xfrm>
      </p:grpSpPr>
      <p:sp>
        <p:nvSpPr>
          <p:cNvPr id="694" name="Google Shape;694;p57"/>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695" name="Google Shape;695;p57"/>
          <p:cNvPicPr preferRelativeResize="0"/>
          <p:nvPr/>
        </p:nvPicPr>
        <p:blipFill rotWithShape="1">
          <a:blip r:embed="rId4">
            <a:alphaModFix amt="80000"/>
          </a:blip>
          <a:srcRect r="36908"/>
          <a:stretch/>
        </p:blipFill>
        <p:spPr>
          <a:xfrm>
            <a:off x="0" y="4724400"/>
            <a:ext cx="2574551" cy="411200"/>
          </a:xfrm>
          <a:prstGeom prst="rect">
            <a:avLst/>
          </a:prstGeom>
          <a:noFill/>
          <a:ln>
            <a:noFill/>
          </a:ln>
        </p:spPr>
      </p:pic>
      <p:sp>
        <p:nvSpPr>
          <p:cNvPr id="696" name="Google Shape;696;p57"/>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697" name="Google Shape;697;p57"/>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698" name="Google Shape;698;p57"/>
          <p:cNvSpPr txBox="1"/>
          <p:nvPr/>
        </p:nvSpPr>
        <p:spPr>
          <a:xfrm>
            <a:off x="748851" y="178325"/>
            <a:ext cx="3621900" cy="338700"/>
          </a:xfrm>
          <a:prstGeom prst="rect">
            <a:avLst/>
          </a:prstGeom>
          <a:noFill/>
          <a:ln>
            <a:noFill/>
          </a:ln>
        </p:spPr>
        <p:txBody>
          <a:bodyPr spcFirstLastPara="1" wrap="square" lIns="0" tIns="0" rIns="0" bIns="0" anchor="ctr" anchorCtr="0">
            <a:noAutofit/>
          </a:bodyPr>
          <a:lstStyle/>
          <a:p>
            <a:pPr marL="0" marR="0" lvl="0" indent="0" algn="l" rtl="0">
              <a:lnSpc>
                <a:spcPct val="129992"/>
              </a:lnSpc>
              <a:spcBef>
                <a:spcPts val="0"/>
              </a:spcBef>
              <a:spcAft>
                <a:spcPts val="0"/>
              </a:spcAft>
              <a:buClr>
                <a:srgbClr val="000000"/>
              </a:buClr>
              <a:buSzPts val="2500"/>
              <a:buFont typeface="Arial"/>
              <a:buNone/>
            </a:pPr>
            <a:r>
              <a:rPr lang="en-GB" sz="2200">
                <a:solidFill>
                  <a:srgbClr val="242424"/>
                </a:solidFill>
              </a:rPr>
              <a:t>Requirements</a:t>
            </a:r>
            <a:endParaRPr sz="2200" i="0" u="none" strike="noStrike" cap="none">
              <a:solidFill>
                <a:srgbClr val="000000"/>
              </a:solidFill>
            </a:endParaRPr>
          </a:p>
        </p:txBody>
      </p:sp>
      <p:grpSp>
        <p:nvGrpSpPr>
          <p:cNvPr id="699" name="Google Shape;699;p57"/>
          <p:cNvGrpSpPr/>
          <p:nvPr/>
        </p:nvGrpSpPr>
        <p:grpSpPr>
          <a:xfrm>
            <a:off x="418175" y="734325"/>
            <a:ext cx="3204000" cy="3747900"/>
            <a:chOff x="418175" y="734325"/>
            <a:chExt cx="3204000" cy="3747900"/>
          </a:xfrm>
        </p:grpSpPr>
        <p:sp>
          <p:nvSpPr>
            <p:cNvPr id="700" name="Google Shape;700;p57"/>
            <p:cNvSpPr/>
            <p:nvPr/>
          </p:nvSpPr>
          <p:spPr>
            <a:xfrm>
              <a:off x="418175" y="734325"/>
              <a:ext cx="3204000" cy="37479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p:txBody>
        </p:sp>
        <p:sp>
          <p:nvSpPr>
            <p:cNvPr id="701" name="Google Shape;701;p57"/>
            <p:cNvSpPr txBox="1"/>
            <p:nvPr/>
          </p:nvSpPr>
          <p:spPr>
            <a:xfrm>
              <a:off x="797375" y="810825"/>
              <a:ext cx="24456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1"/>
                  </a:solidFill>
                  <a:latin typeface="Calibri"/>
                  <a:ea typeface="Calibri"/>
                  <a:cs typeface="Calibri"/>
                  <a:sym typeface="Calibri"/>
                </a:rPr>
                <a:t>Functional</a:t>
              </a:r>
              <a:endParaRPr sz="1800" b="1">
                <a:solidFill>
                  <a:schemeClr val="dk1"/>
                </a:solidFill>
                <a:latin typeface="Calibri"/>
                <a:ea typeface="Calibri"/>
                <a:cs typeface="Calibri"/>
                <a:sym typeface="Calibri"/>
              </a:endParaRPr>
            </a:p>
          </p:txBody>
        </p:sp>
        <p:sp>
          <p:nvSpPr>
            <p:cNvPr id="702" name="Google Shape;702;p57"/>
            <p:cNvSpPr txBox="1"/>
            <p:nvPr/>
          </p:nvSpPr>
          <p:spPr>
            <a:xfrm>
              <a:off x="520175" y="1219125"/>
              <a:ext cx="3000000" cy="29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rPr>
                <a:t>Enable users to try on selected clothes virtually using AR technology.</a:t>
              </a:r>
              <a:br>
                <a:rPr lang="en-GB">
                  <a:solidFill>
                    <a:schemeClr val="lt1"/>
                  </a:solidFill>
                </a:rPr>
              </a:br>
              <a:br>
                <a:rPr lang="en-GB">
                  <a:solidFill>
                    <a:schemeClr val="lt1"/>
                  </a:solidFill>
                </a:rPr>
              </a:br>
              <a:r>
                <a:rPr lang="en-GB">
                  <a:solidFill>
                    <a:schemeClr val="lt1"/>
                  </a:solidFill>
                </a:rPr>
                <a:t>Display detailed information about the materials used, manufacturing processes, and environmental impact of each garment.</a:t>
              </a:r>
              <a:br>
                <a:rPr lang="en-GB">
                  <a:solidFill>
                    <a:schemeClr val="lt1"/>
                  </a:solidFill>
                </a:rPr>
              </a:br>
              <a:br>
                <a:rPr lang="en-GB">
                  <a:solidFill>
                    <a:schemeClr val="lt1"/>
                  </a:solidFill>
                </a:rPr>
              </a:br>
              <a:r>
                <a:rPr lang="en-GB">
                  <a:solidFill>
                    <a:schemeClr val="lt1"/>
                  </a:solidFill>
                </a:rPr>
                <a:t>Provide personalized clothing recommendations based on wardrobe, search history, and user preferences.</a:t>
              </a:r>
              <a:endParaRPr>
                <a:solidFill>
                  <a:schemeClr val="lt1"/>
                </a:solidFill>
              </a:endParaRPr>
            </a:p>
          </p:txBody>
        </p:sp>
      </p:grpSp>
      <p:grpSp>
        <p:nvGrpSpPr>
          <p:cNvPr id="703" name="Google Shape;703;p57"/>
          <p:cNvGrpSpPr/>
          <p:nvPr/>
        </p:nvGrpSpPr>
        <p:grpSpPr>
          <a:xfrm>
            <a:off x="3796342" y="746750"/>
            <a:ext cx="2238635" cy="3747900"/>
            <a:chOff x="418175" y="734325"/>
            <a:chExt cx="3204000" cy="3747900"/>
          </a:xfrm>
        </p:grpSpPr>
        <p:sp>
          <p:nvSpPr>
            <p:cNvPr id="704" name="Google Shape;704;p57"/>
            <p:cNvSpPr/>
            <p:nvPr/>
          </p:nvSpPr>
          <p:spPr>
            <a:xfrm>
              <a:off x="418175" y="734325"/>
              <a:ext cx="3204000" cy="37479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p:txBody>
        </p:sp>
        <p:sp>
          <p:nvSpPr>
            <p:cNvPr id="705" name="Google Shape;705;p57"/>
            <p:cNvSpPr txBox="1"/>
            <p:nvPr/>
          </p:nvSpPr>
          <p:spPr>
            <a:xfrm>
              <a:off x="797391" y="810825"/>
              <a:ext cx="24249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1"/>
                  </a:solidFill>
                  <a:latin typeface="Calibri"/>
                  <a:ea typeface="Calibri"/>
                  <a:cs typeface="Calibri"/>
                  <a:sym typeface="Calibri"/>
                </a:rPr>
                <a:t>Non-Functional</a:t>
              </a:r>
              <a:endParaRPr sz="1800" b="1">
                <a:solidFill>
                  <a:schemeClr val="dk1"/>
                </a:solidFill>
                <a:latin typeface="Calibri"/>
                <a:ea typeface="Calibri"/>
                <a:cs typeface="Calibri"/>
                <a:sym typeface="Calibri"/>
              </a:endParaRPr>
            </a:p>
          </p:txBody>
        </p:sp>
        <p:sp>
          <p:nvSpPr>
            <p:cNvPr id="706" name="Google Shape;706;p57"/>
            <p:cNvSpPr txBox="1"/>
            <p:nvPr/>
          </p:nvSpPr>
          <p:spPr>
            <a:xfrm>
              <a:off x="520175" y="1333425"/>
              <a:ext cx="3012900" cy="2986200"/>
            </a:xfrm>
            <a:prstGeom prst="rect">
              <a:avLst/>
            </a:prstGeom>
            <a:noFill/>
            <a:ln>
              <a:noFill/>
            </a:ln>
          </p:spPr>
          <p:txBody>
            <a:bodyPr spcFirstLastPara="1" wrap="square" lIns="91425" tIns="91425" rIns="91425" bIns="91425" anchor="t" anchorCtr="0">
              <a:noAutofit/>
            </a:bodyPr>
            <a:lstStyle/>
            <a:p>
              <a:pPr marL="457200" lvl="0" indent="-317500" algn="l" rtl="0">
                <a:spcBef>
                  <a:spcPts val="1000"/>
                </a:spcBef>
                <a:spcAft>
                  <a:spcPts val="0"/>
                </a:spcAft>
                <a:buClr>
                  <a:schemeClr val="lt1"/>
                </a:buClr>
                <a:buSzPts val="1400"/>
                <a:buChar char="●"/>
              </a:pPr>
              <a:r>
                <a:rPr lang="en-GB">
                  <a:solidFill>
                    <a:schemeClr val="lt1"/>
                  </a:solidFill>
                </a:rPr>
                <a:t>Scalability</a:t>
              </a:r>
              <a:endParaRPr>
                <a:solidFill>
                  <a:schemeClr val="lt1"/>
                </a:solidFill>
              </a:endParaRPr>
            </a:p>
            <a:p>
              <a:pPr marL="457200" lvl="0" indent="-317500" algn="l" rtl="0">
                <a:spcBef>
                  <a:spcPts val="1000"/>
                </a:spcBef>
                <a:spcAft>
                  <a:spcPts val="0"/>
                </a:spcAft>
                <a:buClr>
                  <a:schemeClr val="lt1"/>
                </a:buClr>
                <a:buSzPts val="1400"/>
                <a:buChar char="●"/>
              </a:pPr>
              <a:r>
                <a:rPr lang="en-GB">
                  <a:solidFill>
                    <a:schemeClr val="lt1"/>
                  </a:solidFill>
                </a:rPr>
                <a:t>Performance</a:t>
              </a:r>
              <a:endParaRPr>
                <a:solidFill>
                  <a:schemeClr val="lt1"/>
                </a:solidFill>
              </a:endParaRPr>
            </a:p>
            <a:p>
              <a:pPr marL="457200" lvl="0" indent="-317500" algn="l" rtl="0">
                <a:spcBef>
                  <a:spcPts val="1000"/>
                </a:spcBef>
                <a:spcAft>
                  <a:spcPts val="0"/>
                </a:spcAft>
                <a:buClr>
                  <a:schemeClr val="lt1"/>
                </a:buClr>
                <a:buSzPts val="1400"/>
                <a:buChar char="●"/>
              </a:pPr>
              <a:r>
                <a:rPr lang="en-GB">
                  <a:solidFill>
                    <a:schemeClr val="lt1"/>
                  </a:solidFill>
                </a:rPr>
                <a:t>Security</a:t>
              </a:r>
              <a:endParaRPr>
                <a:solidFill>
                  <a:schemeClr val="lt1"/>
                </a:solidFill>
              </a:endParaRPr>
            </a:p>
            <a:p>
              <a:pPr marL="457200" lvl="0" indent="-317500" algn="l" rtl="0">
                <a:spcBef>
                  <a:spcPts val="1000"/>
                </a:spcBef>
                <a:spcAft>
                  <a:spcPts val="0"/>
                </a:spcAft>
                <a:buClr>
                  <a:schemeClr val="lt1"/>
                </a:buClr>
                <a:buSzPts val="1400"/>
                <a:buChar char="●"/>
              </a:pPr>
              <a:r>
                <a:rPr lang="en-GB">
                  <a:solidFill>
                    <a:schemeClr val="lt1"/>
                  </a:solidFill>
                </a:rPr>
                <a:t>Usability</a:t>
              </a:r>
              <a:endParaRPr>
                <a:solidFill>
                  <a:schemeClr val="lt1"/>
                </a:solidFill>
              </a:endParaRPr>
            </a:p>
            <a:p>
              <a:pPr marL="457200" lvl="0" indent="-317500" algn="l" rtl="0">
                <a:spcBef>
                  <a:spcPts val="1000"/>
                </a:spcBef>
                <a:spcAft>
                  <a:spcPts val="0"/>
                </a:spcAft>
                <a:buClr>
                  <a:schemeClr val="lt1"/>
                </a:buClr>
                <a:buSzPts val="1400"/>
                <a:buChar char="●"/>
              </a:pPr>
              <a:r>
                <a:rPr lang="en-GB">
                  <a:solidFill>
                    <a:schemeClr val="lt1"/>
                  </a:solidFill>
                </a:rPr>
                <a:t>Compatibility</a:t>
              </a:r>
              <a:endParaRPr>
                <a:solidFill>
                  <a:schemeClr val="lt1"/>
                </a:solidFill>
              </a:endParaRPr>
            </a:p>
          </p:txBody>
        </p:sp>
      </p:grpSp>
      <p:grpSp>
        <p:nvGrpSpPr>
          <p:cNvPr id="707" name="Google Shape;707;p57"/>
          <p:cNvGrpSpPr/>
          <p:nvPr/>
        </p:nvGrpSpPr>
        <p:grpSpPr>
          <a:xfrm>
            <a:off x="6209155" y="746750"/>
            <a:ext cx="2658038" cy="3747900"/>
            <a:chOff x="407834" y="734325"/>
            <a:chExt cx="3204000" cy="3747900"/>
          </a:xfrm>
        </p:grpSpPr>
        <p:sp>
          <p:nvSpPr>
            <p:cNvPr id="708" name="Google Shape;708;p57"/>
            <p:cNvSpPr/>
            <p:nvPr/>
          </p:nvSpPr>
          <p:spPr>
            <a:xfrm>
              <a:off x="407834" y="734325"/>
              <a:ext cx="3204000" cy="37479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p:txBody>
        </p:sp>
        <p:sp>
          <p:nvSpPr>
            <p:cNvPr id="709" name="Google Shape;709;p57"/>
            <p:cNvSpPr txBox="1"/>
            <p:nvPr/>
          </p:nvSpPr>
          <p:spPr>
            <a:xfrm>
              <a:off x="797391" y="810825"/>
              <a:ext cx="24249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dk1"/>
                  </a:solidFill>
                  <a:latin typeface="Calibri"/>
                  <a:ea typeface="Calibri"/>
                  <a:cs typeface="Calibri"/>
                  <a:sym typeface="Calibri"/>
                </a:rPr>
                <a:t>Software</a:t>
              </a:r>
              <a:endParaRPr sz="1800" b="1">
                <a:solidFill>
                  <a:schemeClr val="dk1"/>
                </a:solidFill>
                <a:latin typeface="Calibri"/>
                <a:ea typeface="Calibri"/>
                <a:cs typeface="Calibri"/>
                <a:sym typeface="Calibri"/>
              </a:endParaRPr>
            </a:p>
          </p:txBody>
        </p:sp>
        <p:sp>
          <p:nvSpPr>
            <p:cNvPr id="710" name="Google Shape;710;p57"/>
            <p:cNvSpPr txBox="1"/>
            <p:nvPr/>
          </p:nvSpPr>
          <p:spPr>
            <a:xfrm>
              <a:off x="520175" y="1333425"/>
              <a:ext cx="3012900" cy="2986200"/>
            </a:xfrm>
            <a:prstGeom prst="rect">
              <a:avLst/>
            </a:prstGeom>
            <a:noFill/>
            <a:ln>
              <a:noFill/>
            </a:ln>
          </p:spPr>
          <p:txBody>
            <a:bodyPr spcFirstLastPara="1" wrap="square" lIns="91425" tIns="91425" rIns="91425" bIns="91425" anchor="t" anchorCtr="0">
              <a:noAutofit/>
            </a:bodyPr>
            <a:lstStyle/>
            <a:p>
              <a:pPr marL="457200" lvl="0" indent="-317500" algn="l" rtl="0">
                <a:spcBef>
                  <a:spcPts val="1000"/>
                </a:spcBef>
                <a:spcAft>
                  <a:spcPts val="0"/>
                </a:spcAft>
                <a:buClr>
                  <a:schemeClr val="lt1"/>
                </a:buClr>
                <a:buSzPts val="1400"/>
                <a:buChar char="●"/>
              </a:pPr>
              <a:r>
                <a:rPr lang="en-GB">
                  <a:solidFill>
                    <a:schemeClr val="lt1"/>
                  </a:solidFill>
                </a:rPr>
                <a:t>Deep Learning Algorithms</a:t>
              </a:r>
              <a:endParaRPr>
                <a:solidFill>
                  <a:schemeClr val="lt1"/>
                </a:solidFill>
              </a:endParaRPr>
            </a:p>
            <a:p>
              <a:pPr marL="457200" lvl="0" indent="-317500" algn="l" rtl="0">
                <a:spcBef>
                  <a:spcPts val="1000"/>
                </a:spcBef>
                <a:spcAft>
                  <a:spcPts val="0"/>
                </a:spcAft>
                <a:buClr>
                  <a:schemeClr val="lt1"/>
                </a:buClr>
                <a:buSzPts val="1400"/>
                <a:buChar char="●"/>
              </a:pPr>
              <a:r>
                <a:rPr lang="en-GB">
                  <a:solidFill>
                    <a:schemeClr val="lt1"/>
                  </a:solidFill>
                </a:rPr>
                <a:t>Machine Learning Libraries</a:t>
              </a:r>
              <a:endParaRPr>
                <a:solidFill>
                  <a:schemeClr val="lt1"/>
                </a:solidFill>
              </a:endParaRPr>
            </a:p>
            <a:p>
              <a:pPr marL="457200" lvl="0" indent="-317500" algn="l" rtl="0">
                <a:spcBef>
                  <a:spcPts val="1000"/>
                </a:spcBef>
                <a:spcAft>
                  <a:spcPts val="0"/>
                </a:spcAft>
                <a:buClr>
                  <a:schemeClr val="lt1"/>
                </a:buClr>
                <a:buSzPts val="1400"/>
                <a:buChar char="●"/>
              </a:pPr>
              <a:r>
                <a:rPr lang="en-GB">
                  <a:solidFill>
                    <a:schemeClr val="lt1"/>
                  </a:solidFill>
                </a:rPr>
                <a:t>Development Tools</a:t>
              </a:r>
              <a:endParaRPr>
                <a:solidFill>
                  <a:schemeClr val="lt1"/>
                </a:solidFill>
              </a:endParaRPr>
            </a:p>
            <a:p>
              <a:pPr marL="457200" lvl="0" indent="0" algn="l" rtl="0">
                <a:spcBef>
                  <a:spcPts val="1000"/>
                </a:spcBef>
                <a:spcAft>
                  <a:spcPts val="0"/>
                </a:spcAft>
                <a:buNone/>
              </a:pPr>
              <a:endParaRPr>
                <a:solidFill>
                  <a:schemeClr val="lt1"/>
                </a:solidFill>
              </a:endParaRPr>
            </a:p>
          </p:txBody>
        </p:sp>
      </p:grpSp>
      <p:sp>
        <p:nvSpPr>
          <p:cNvPr id="711" name="Google Shape;71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5"/>
        <p:cNvGrpSpPr/>
        <p:nvPr/>
      </p:nvGrpSpPr>
      <p:grpSpPr>
        <a:xfrm>
          <a:off x="0" y="0"/>
          <a:ext cx="0" cy="0"/>
          <a:chOff x="0" y="0"/>
          <a:chExt cx="0" cy="0"/>
        </a:xfrm>
      </p:grpSpPr>
      <p:sp>
        <p:nvSpPr>
          <p:cNvPr id="716" name="Google Shape;716;p58"/>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717" name="Google Shape;717;p58"/>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718" name="Google Shape;718;p58"/>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719" name="Google Shape;719;p58"/>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720" name="Google Shape;720;p58"/>
          <p:cNvSpPr txBox="1"/>
          <p:nvPr/>
        </p:nvSpPr>
        <p:spPr>
          <a:xfrm>
            <a:off x="155209"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endParaRPr sz="2400">
              <a:solidFill>
                <a:srgbClr val="242424"/>
              </a:solidFill>
              <a:latin typeface="Pacifico"/>
              <a:ea typeface="Pacifico"/>
              <a:cs typeface="Pacifico"/>
              <a:sym typeface="Pacifico"/>
            </a:endParaRPr>
          </a:p>
        </p:txBody>
      </p:sp>
      <p:sp>
        <p:nvSpPr>
          <p:cNvPr id="721" name="Google Shape;721;p58"/>
          <p:cNvSpPr txBox="1"/>
          <p:nvPr/>
        </p:nvSpPr>
        <p:spPr>
          <a:xfrm>
            <a:off x="421800" y="1925250"/>
            <a:ext cx="8300400" cy="129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800" b="1">
                <a:solidFill>
                  <a:schemeClr val="dk1"/>
                </a:solidFill>
                <a:latin typeface="Verdana"/>
                <a:ea typeface="Verdana"/>
                <a:cs typeface="Verdana"/>
                <a:sym typeface="Verdana"/>
              </a:rPr>
              <a:t>COMPLETION OF</a:t>
            </a:r>
            <a:endParaRPr sz="4800" b="1">
              <a:solidFill>
                <a:schemeClr val="dk1"/>
              </a:solidFill>
              <a:latin typeface="Verdana"/>
              <a:ea typeface="Verdana"/>
              <a:cs typeface="Verdana"/>
              <a:sym typeface="Verdana"/>
            </a:endParaRPr>
          </a:p>
          <a:p>
            <a:pPr marL="0" lvl="0" indent="0" algn="ctr" rtl="0">
              <a:spcBef>
                <a:spcPts val="0"/>
              </a:spcBef>
              <a:spcAft>
                <a:spcPts val="0"/>
              </a:spcAft>
              <a:buNone/>
            </a:pPr>
            <a:r>
              <a:rPr lang="en-GB" sz="4800" b="1">
                <a:solidFill>
                  <a:schemeClr val="dk1"/>
                </a:solidFill>
                <a:latin typeface="Verdana"/>
                <a:ea typeface="Verdana"/>
                <a:cs typeface="Verdana"/>
                <a:sym typeface="Verdana"/>
              </a:rPr>
              <a:t>THE PROJECT</a:t>
            </a:r>
            <a:endParaRPr sz="4800" b="1">
              <a:solidFill>
                <a:schemeClr val="dk1"/>
              </a:solidFill>
              <a:latin typeface="Verdana"/>
              <a:ea typeface="Verdana"/>
              <a:cs typeface="Verdana"/>
              <a:sym typeface="Verdana"/>
            </a:endParaRPr>
          </a:p>
        </p:txBody>
      </p:sp>
      <p:sp>
        <p:nvSpPr>
          <p:cNvPr id="722" name="Google Shape;722;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6"/>
        <p:cNvGrpSpPr/>
        <p:nvPr/>
      </p:nvGrpSpPr>
      <p:grpSpPr>
        <a:xfrm>
          <a:off x="0" y="0"/>
          <a:ext cx="0" cy="0"/>
          <a:chOff x="0" y="0"/>
          <a:chExt cx="0" cy="0"/>
        </a:xfrm>
      </p:grpSpPr>
      <p:sp>
        <p:nvSpPr>
          <p:cNvPr id="727" name="Google Shape;727;p59"/>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728" name="Google Shape;728;p59"/>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729" name="Google Shape;729;p59"/>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730" name="Google Shape;730;p59"/>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731" name="Google Shape;731;p59"/>
          <p:cNvSpPr txBox="1"/>
          <p:nvPr/>
        </p:nvSpPr>
        <p:spPr>
          <a:xfrm>
            <a:off x="354834"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Data Collection</a:t>
            </a:r>
            <a:endParaRPr sz="2400">
              <a:solidFill>
                <a:srgbClr val="242424"/>
              </a:solidFill>
            </a:endParaRPr>
          </a:p>
        </p:txBody>
      </p:sp>
      <p:sp>
        <p:nvSpPr>
          <p:cNvPr id="732" name="Google Shape;732;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47</a:t>
            </a:fld>
            <a:endParaRPr/>
          </a:p>
        </p:txBody>
      </p:sp>
      <p:pic>
        <p:nvPicPr>
          <p:cNvPr id="733" name="Google Shape;733;p59"/>
          <p:cNvPicPr preferRelativeResize="0"/>
          <p:nvPr/>
        </p:nvPicPr>
        <p:blipFill>
          <a:blip r:embed="rId5">
            <a:alphaModFix/>
          </a:blip>
          <a:stretch>
            <a:fillRect/>
          </a:stretch>
        </p:blipFill>
        <p:spPr>
          <a:xfrm>
            <a:off x="296125" y="738650"/>
            <a:ext cx="4954429" cy="2661275"/>
          </a:xfrm>
          <a:prstGeom prst="rect">
            <a:avLst/>
          </a:prstGeom>
          <a:noFill/>
          <a:ln>
            <a:noFill/>
          </a:ln>
        </p:spPr>
      </p:pic>
      <p:pic>
        <p:nvPicPr>
          <p:cNvPr id="734" name="Google Shape;734;p59"/>
          <p:cNvPicPr preferRelativeResize="0"/>
          <p:nvPr/>
        </p:nvPicPr>
        <p:blipFill rotWithShape="1">
          <a:blip r:embed="rId6">
            <a:alphaModFix/>
          </a:blip>
          <a:srcRect r="57488"/>
          <a:stretch/>
        </p:blipFill>
        <p:spPr>
          <a:xfrm>
            <a:off x="5723225" y="622474"/>
            <a:ext cx="2977099" cy="3939300"/>
          </a:xfrm>
          <a:prstGeom prst="rect">
            <a:avLst/>
          </a:prstGeom>
          <a:noFill/>
          <a:ln>
            <a:noFill/>
          </a:ln>
        </p:spPr>
      </p:pic>
      <p:sp>
        <p:nvSpPr>
          <p:cNvPr id="735" name="Google Shape;735;p59"/>
          <p:cNvSpPr txBox="1"/>
          <p:nvPr/>
        </p:nvSpPr>
        <p:spPr>
          <a:xfrm>
            <a:off x="0" y="3399925"/>
            <a:ext cx="5639100" cy="1263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2"/>
              </a:buClr>
              <a:buSzPts val="1200"/>
              <a:buChar char="●"/>
            </a:pPr>
            <a:r>
              <a:rPr lang="en-GB" sz="1200">
                <a:solidFill>
                  <a:schemeClr val="dk2"/>
                </a:solidFill>
              </a:rPr>
              <a:t>Collected dataset has images of various body types &amp; different skin tones.</a:t>
            </a:r>
            <a:endParaRPr sz="1200">
              <a:solidFill>
                <a:schemeClr val="dk2"/>
              </a:solidFill>
            </a:endParaRPr>
          </a:p>
          <a:p>
            <a:pPr marL="457200" lvl="0" indent="-304800" algn="l" rtl="0">
              <a:lnSpc>
                <a:spcPct val="115000"/>
              </a:lnSpc>
              <a:spcBef>
                <a:spcPts val="1000"/>
              </a:spcBef>
              <a:spcAft>
                <a:spcPts val="0"/>
              </a:spcAft>
              <a:buSzPts val="1200"/>
              <a:buChar char="●"/>
            </a:pPr>
            <a:r>
              <a:rPr lang="en-GB" sz="1200">
                <a:solidFill>
                  <a:schemeClr val="dk2"/>
                </a:solidFill>
              </a:rPr>
              <a:t>The dataset was collected from </a:t>
            </a:r>
            <a:r>
              <a:rPr lang="en-GB" sz="1200" u="sng">
                <a:solidFill>
                  <a:schemeClr val="hlink"/>
                </a:solidFill>
                <a:hlinkClick r:id="rId7"/>
              </a:rPr>
              <a:t>Newcastle University</a:t>
            </a:r>
            <a:r>
              <a:rPr lang="en-GB" sz="1200">
                <a:solidFill>
                  <a:schemeClr val="dk2"/>
                </a:solidFill>
              </a:rPr>
              <a:t>.</a:t>
            </a:r>
            <a:endParaRPr sz="1200">
              <a:solidFill>
                <a:schemeClr val="dk2"/>
              </a:solidFill>
            </a:endParaRPr>
          </a:p>
          <a:p>
            <a:pPr marL="457200" lvl="0" indent="-304800" algn="l" rtl="0">
              <a:lnSpc>
                <a:spcPct val="115000"/>
              </a:lnSpc>
              <a:spcBef>
                <a:spcPts val="1000"/>
              </a:spcBef>
              <a:spcAft>
                <a:spcPts val="1000"/>
              </a:spcAft>
              <a:buClr>
                <a:schemeClr val="dk2"/>
              </a:buClr>
              <a:buSzPts val="1200"/>
              <a:buChar char="●"/>
            </a:pPr>
            <a:r>
              <a:rPr lang="en-GB" sz="1200">
                <a:solidFill>
                  <a:schemeClr val="dk2"/>
                </a:solidFill>
              </a:rPr>
              <a:t>Also, it comes with a .csv file with measurements such as front bust, front waist, front hips, height &amp; body shape.</a:t>
            </a:r>
            <a:endParaRPr sz="12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9"/>
        <p:cNvGrpSpPr/>
        <p:nvPr/>
      </p:nvGrpSpPr>
      <p:grpSpPr>
        <a:xfrm>
          <a:off x="0" y="0"/>
          <a:ext cx="0" cy="0"/>
          <a:chOff x="0" y="0"/>
          <a:chExt cx="0" cy="0"/>
        </a:xfrm>
      </p:grpSpPr>
      <p:sp>
        <p:nvSpPr>
          <p:cNvPr id="740" name="Google Shape;740;p60"/>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741" name="Google Shape;741;p60"/>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742" name="Google Shape;742;p60"/>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743" name="Google Shape;743;p60"/>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744" name="Google Shape;744;p60"/>
          <p:cNvSpPr txBox="1"/>
          <p:nvPr/>
        </p:nvSpPr>
        <p:spPr>
          <a:xfrm>
            <a:off x="354834"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Data Collection</a:t>
            </a:r>
            <a:endParaRPr sz="2400">
              <a:solidFill>
                <a:srgbClr val="242424"/>
              </a:solidFill>
            </a:endParaRPr>
          </a:p>
        </p:txBody>
      </p:sp>
      <p:sp>
        <p:nvSpPr>
          <p:cNvPr id="745" name="Google Shape;745;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48</a:t>
            </a:fld>
            <a:endParaRPr/>
          </a:p>
        </p:txBody>
      </p:sp>
      <p:pic>
        <p:nvPicPr>
          <p:cNvPr id="746" name="Google Shape;746;p60"/>
          <p:cNvPicPr preferRelativeResize="0"/>
          <p:nvPr/>
        </p:nvPicPr>
        <p:blipFill>
          <a:blip r:embed="rId5">
            <a:alphaModFix/>
          </a:blip>
          <a:stretch>
            <a:fillRect/>
          </a:stretch>
        </p:blipFill>
        <p:spPr>
          <a:xfrm>
            <a:off x="432575" y="1423600"/>
            <a:ext cx="4856352" cy="2731701"/>
          </a:xfrm>
          <a:prstGeom prst="rect">
            <a:avLst/>
          </a:prstGeom>
          <a:noFill/>
          <a:ln>
            <a:noFill/>
          </a:ln>
        </p:spPr>
      </p:pic>
      <p:pic>
        <p:nvPicPr>
          <p:cNvPr id="747" name="Google Shape;747;p60"/>
          <p:cNvPicPr preferRelativeResize="0"/>
          <p:nvPr/>
        </p:nvPicPr>
        <p:blipFill>
          <a:blip r:embed="rId6">
            <a:alphaModFix/>
          </a:blip>
          <a:stretch>
            <a:fillRect/>
          </a:stretch>
        </p:blipFill>
        <p:spPr>
          <a:xfrm>
            <a:off x="4083500" y="1867713"/>
            <a:ext cx="4856352" cy="2731674"/>
          </a:xfrm>
          <a:prstGeom prst="rect">
            <a:avLst/>
          </a:prstGeom>
          <a:noFill/>
          <a:ln>
            <a:noFill/>
          </a:ln>
        </p:spPr>
      </p:pic>
      <p:sp>
        <p:nvSpPr>
          <p:cNvPr id="748" name="Google Shape;748;p60"/>
          <p:cNvSpPr txBox="1"/>
          <p:nvPr/>
        </p:nvSpPr>
        <p:spPr>
          <a:xfrm>
            <a:off x="88350" y="814425"/>
            <a:ext cx="88515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2"/>
              </a:buClr>
              <a:buSzPts val="1200"/>
              <a:buChar char="●"/>
            </a:pPr>
            <a:r>
              <a:rPr lang="en-GB" sz="1200">
                <a:solidFill>
                  <a:schemeClr val="dk2"/>
                </a:solidFill>
              </a:rPr>
              <a:t>Based on occasion, skin tone &amp; body type different output will be generated. Those outputs are stored in a .json file.</a:t>
            </a:r>
            <a:endParaRPr sz="12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3" name="Google Shape;753;p61"/>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754" name="Google Shape;754;p61"/>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755" name="Google Shape;755;p61"/>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756" name="Google Shape;756;p61"/>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757" name="Google Shape;757;p61"/>
          <p:cNvSpPr txBox="1"/>
          <p:nvPr/>
        </p:nvSpPr>
        <p:spPr>
          <a:xfrm>
            <a:off x="354834"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Model Training</a:t>
            </a:r>
            <a:endParaRPr sz="2400">
              <a:solidFill>
                <a:srgbClr val="242424"/>
              </a:solidFill>
            </a:endParaRPr>
          </a:p>
        </p:txBody>
      </p:sp>
      <p:sp>
        <p:nvSpPr>
          <p:cNvPr id="758" name="Google Shape;758;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49</a:t>
            </a:fld>
            <a:endParaRPr/>
          </a:p>
        </p:txBody>
      </p:sp>
      <p:pic>
        <p:nvPicPr>
          <p:cNvPr id="759" name="Google Shape;759;p61"/>
          <p:cNvPicPr preferRelativeResize="0"/>
          <p:nvPr/>
        </p:nvPicPr>
        <p:blipFill>
          <a:blip r:embed="rId5">
            <a:alphaModFix/>
          </a:blip>
          <a:stretch>
            <a:fillRect/>
          </a:stretch>
        </p:blipFill>
        <p:spPr>
          <a:xfrm>
            <a:off x="4469825" y="442450"/>
            <a:ext cx="4262550" cy="2312825"/>
          </a:xfrm>
          <a:prstGeom prst="rect">
            <a:avLst/>
          </a:prstGeom>
          <a:noFill/>
          <a:ln>
            <a:noFill/>
          </a:ln>
        </p:spPr>
      </p:pic>
      <p:sp>
        <p:nvSpPr>
          <p:cNvPr id="760" name="Google Shape;760;p61"/>
          <p:cNvSpPr txBox="1"/>
          <p:nvPr/>
        </p:nvSpPr>
        <p:spPr>
          <a:xfrm>
            <a:off x="69675" y="961713"/>
            <a:ext cx="4184100" cy="1688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2"/>
              </a:buClr>
              <a:buSzPts val="1200"/>
              <a:buChar char="●"/>
            </a:pPr>
            <a:r>
              <a:rPr lang="en-GB" sz="1200">
                <a:solidFill>
                  <a:schemeClr val="dk2"/>
                </a:solidFill>
              </a:rPr>
              <a:t>I have used VGG16 as the architecture. It is an advanced version of CNNs.</a:t>
            </a:r>
            <a:endParaRPr sz="1200">
              <a:solidFill>
                <a:schemeClr val="dk2"/>
              </a:solidFill>
            </a:endParaRPr>
          </a:p>
          <a:p>
            <a:pPr marL="457200" lvl="0" indent="-304800" algn="l" rtl="0">
              <a:lnSpc>
                <a:spcPct val="115000"/>
              </a:lnSpc>
              <a:spcBef>
                <a:spcPts val="1000"/>
              </a:spcBef>
              <a:spcAft>
                <a:spcPts val="0"/>
              </a:spcAft>
              <a:buClr>
                <a:schemeClr val="dk2"/>
              </a:buClr>
              <a:buSzPts val="1200"/>
              <a:buChar char="●"/>
            </a:pPr>
            <a:r>
              <a:rPr lang="en-GB" sz="1200">
                <a:solidFill>
                  <a:schemeClr val="dk2"/>
                </a:solidFill>
              </a:rPr>
              <a:t>It consists of 16 layers, including 13 convolutional layers and 3 fully connected layers.</a:t>
            </a:r>
            <a:endParaRPr sz="1200">
              <a:solidFill>
                <a:schemeClr val="dk2"/>
              </a:solidFill>
            </a:endParaRPr>
          </a:p>
          <a:p>
            <a:pPr marL="457200" lvl="0" indent="-304800" algn="l" rtl="0">
              <a:lnSpc>
                <a:spcPct val="115000"/>
              </a:lnSpc>
              <a:spcBef>
                <a:spcPts val="1000"/>
              </a:spcBef>
              <a:spcAft>
                <a:spcPts val="1000"/>
              </a:spcAft>
              <a:buClr>
                <a:schemeClr val="dk2"/>
              </a:buClr>
              <a:buSzPts val="1200"/>
              <a:buChar char="●"/>
            </a:pPr>
            <a:r>
              <a:rPr lang="en-GB" sz="1200">
                <a:solidFill>
                  <a:schemeClr val="dk2"/>
                </a:solidFill>
              </a:rPr>
              <a:t>It uses Softmax as the activation function, to ensure the cumulative outcome probability is 1.</a:t>
            </a:r>
            <a:endParaRPr sz="1200">
              <a:solidFill>
                <a:schemeClr val="dk2"/>
              </a:solidFill>
            </a:endParaRPr>
          </a:p>
        </p:txBody>
      </p:sp>
      <p:pic>
        <p:nvPicPr>
          <p:cNvPr id="761" name="Google Shape;761;p61"/>
          <p:cNvPicPr preferRelativeResize="0"/>
          <p:nvPr/>
        </p:nvPicPr>
        <p:blipFill>
          <a:blip r:embed="rId6">
            <a:alphaModFix/>
          </a:blip>
          <a:stretch>
            <a:fillRect/>
          </a:stretch>
        </p:blipFill>
        <p:spPr>
          <a:xfrm>
            <a:off x="210500" y="2907675"/>
            <a:ext cx="5952921" cy="1664324"/>
          </a:xfrm>
          <a:prstGeom prst="rect">
            <a:avLst/>
          </a:prstGeom>
          <a:noFill/>
          <a:ln>
            <a:noFill/>
          </a:ln>
        </p:spPr>
      </p:pic>
      <p:sp>
        <p:nvSpPr>
          <p:cNvPr id="762" name="Google Shape;762;p61"/>
          <p:cNvSpPr txBox="1"/>
          <p:nvPr/>
        </p:nvSpPr>
        <p:spPr>
          <a:xfrm>
            <a:off x="6293850" y="3339800"/>
            <a:ext cx="272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Image gets load into the function and then pre processing happens, followed by feature extraction</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pic>
        <p:nvPicPr>
          <p:cNvPr id="109" name="Google Shape;109;p17"/>
          <p:cNvPicPr preferRelativeResize="0"/>
          <p:nvPr/>
        </p:nvPicPr>
        <p:blipFill rotWithShape="1">
          <a:blip r:embed="rId4">
            <a:alphaModFix amt="80000"/>
          </a:blip>
          <a:srcRect r="36908"/>
          <a:stretch/>
        </p:blipFill>
        <p:spPr>
          <a:xfrm>
            <a:off x="0" y="4724400"/>
            <a:ext cx="2574557" cy="440555"/>
          </a:xfrm>
          <a:prstGeom prst="rect">
            <a:avLst/>
          </a:prstGeom>
          <a:noFill/>
          <a:ln>
            <a:noFill/>
          </a:ln>
        </p:spPr>
      </p:pic>
      <p:sp>
        <p:nvSpPr>
          <p:cNvPr id="110" name="Google Shape;110;p17"/>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11" name="Google Shape;111;p17"/>
          <p:cNvPicPr preferRelativeResize="0"/>
          <p:nvPr/>
        </p:nvPicPr>
        <p:blipFill rotWithShape="1">
          <a:blip r:embed="rId5">
            <a:alphaModFix amt="80000"/>
          </a:blip>
          <a:srcRect l="4556" t="23457" b="23457"/>
          <a:stretch/>
        </p:blipFill>
        <p:spPr>
          <a:xfrm>
            <a:off x="2282587" y="4724388"/>
            <a:ext cx="6861414" cy="412015"/>
          </a:xfrm>
          <a:prstGeom prst="rect">
            <a:avLst/>
          </a:prstGeom>
          <a:noFill/>
          <a:ln>
            <a:noFill/>
          </a:ln>
        </p:spPr>
      </p:pic>
      <p:sp>
        <p:nvSpPr>
          <p:cNvPr id="112" name="Google Shape;112;p17"/>
          <p:cNvSpPr txBox="1"/>
          <p:nvPr/>
        </p:nvSpPr>
        <p:spPr>
          <a:xfrm>
            <a:off x="7859565" y="4858213"/>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13" name="Google Shape;113;p17"/>
          <p:cNvSpPr/>
          <p:nvPr/>
        </p:nvSpPr>
        <p:spPr>
          <a:xfrm>
            <a:off x="388715" y="1271244"/>
            <a:ext cx="27372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14" name="Google Shape;114;p17"/>
          <p:cNvSpPr/>
          <p:nvPr/>
        </p:nvSpPr>
        <p:spPr>
          <a:xfrm>
            <a:off x="5122280" y="1266471"/>
            <a:ext cx="2737289"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15" name="Google Shape;115;p17"/>
          <p:cNvSpPr txBox="1"/>
          <p:nvPr/>
        </p:nvSpPr>
        <p:spPr>
          <a:xfrm>
            <a:off x="3419041" y="174666"/>
            <a:ext cx="2305800" cy="3693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500"/>
              <a:buFont typeface="Arial"/>
              <a:buNone/>
            </a:pPr>
            <a:r>
              <a:rPr lang="en-GB" sz="2400" b="1" i="0" u="none" strike="noStrike" cap="none">
                <a:solidFill>
                  <a:srgbClr val="242424"/>
                </a:solidFill>
              </a:rPr>
              <a:t>OBJECTIVES</a:t>
            </a:r>
            <a:endParaRPr sz="2400" b="1" i="0" u="none" strike="noStrike" cap="none">
              <a:solidFill>
                <a:srgbClr val="000000"/>
              </a:solidFill>
            </a:endParaRPr>
          </a:p>
        </p:txBody>
      </p:sp>
      <p:sp>
        <p:nvSpPr>
          <p:cNvPr id="116" name="Google Shape;116;p17"/>
          <p:cNvSpPr txBox="1"/>
          <p:nvPr/>
        </p:nvSpPr>
        <p:spPr>
          <a:xfrm>
            <a:off x="545863" y="889727"/>
            <a:ext cx="2305800" cy="261600"/>
          </a:xfrm>
          <a:prstGeom prst="rect">
            <a:avLst/>
          </a:prstGeom>
          <a:noFill/>
          <a:ln>
            <a:noFill/>
          </a:ln>
        </p:spPr>
        <p:txBody>
          <a:bodyPr spcFirstLastPara="1" wrap="square" lIns="0" tIns="0" rIns="0" bIns="0" anchor="t" anchorCtr="0">
            <a:spAutoFit/>
          </a:bodyPr>
          <a:lstStyle/>
          <a:p>
            <a:pPr marL="0" marR="0" lvl="0" indent="0" algn="ctr" rtl="0">
              <a:lnSpc>
                <a:spcPct val="130007"/>
              </a:lnSpc>
              <a:spcBef>
                <a:spcPts val="0"/>
              </a:spcBef>
              <a:spcAft>
                <a:spcPts val="0"/>
              </a:spcAft>
              <a:buClr>
                <a:srgbClr val="000000"/>
              </a:buClr>
              <a:buSzPts val="1700"/>
              <a:buFont typeface="Arial"/>
              <a:buNone/>
            </a:pPr>
            <a:r>
              <a:rPr lang="en-GB" sz="1700" b="1" i="0" u="none" strike="noStrike" cap="none">
                <a:solidFill>
                  <a:srgbClr val="242424"/>
                </a:solidFill>
              </a:rPr>
              <a:t>Main Objective</a:t>
            </a:r>
            <a:endParaRPr sz="700" b="1" i="0" u="none" strike="noStrike" cap="none">
              <a:solidFill>
                <a:srgbClr val="000000"/>
              </a:solidFill>
            </a:endParaRPr>
          </a:p>
        </p:txBody>
      </p:sp>
      <p:sp>
        <p:nvSpPr>
          <p:cNvPr id="117" name="Google Shape;117;p17"/>
          <p:cNvSpPr txBox="1"/>
          <p:nvPr/>
        </p:nvSpPr>
        <p:spPr>
          <a:xfrm>
            <a:off x="5177859" y="897338"/>
            <a:ext cx="2305800" cy="261600"/>
          </a:xfrm>
          <a:prstGeom prst="rect">
            <a:avLst/>
          </a:prstGeom>
          <a:noFill/>
          <a:ln>
            <a:noFill/>
          </a:ln>
        </p:spPr>
        <p:txBody>
          <a:bodyPr spcFirstLastPara="1" wrap="square" lIns="0" tIns="0" rIns="0" bIns="0" anchor="t" anchorCtr="0">
            <a:spAutoFit/>
          </a:bodyPr>
          <a:lstStyle/>
          <a:p>
            <a:pPr marL="0" marR="0" lvl="0" indent="0" algn="ctr" rtl="0">
              <a:lnSpc>
                <a:spcPct val="130007"/>
              </a:lnSpc>
              <a:spcBef>
                <a:spcPts val="0"/>
              </a:spcBef>
              <a:spcAft>
                <a:spcPts val="0"/>
              </a:spcAft>
              <a:buClr>
                <a:srgbClr val="000000"/>
              </a:buClr>
              <a:buSzPts val="1700"/>
              <a:buFont typeface="Arial"/>
              <a:buNone/>
            </a:pPr>
            <a:r>
              <a:rPr lang="en-GB" sz="1700" b="1" i="0" u="none" strike="noStrike" cap="none">
                <a:solidFill>
                  <a:srgbClr val="242424"/>
                </a:solidFill>
              </a:rPr>
              <a:t>Sub Objectives</a:t>
            </a:r>
            <a:endParaRPr sz="700" b="1" i="0" u="none" strike="noStrike" cap="none">
              <a:solidFill>
                <a:srgbClr val="000000"/>
              </a:solidFill>
            </a:endParaRPr>
          </a:p>
        </p:txBody>
      </p:sp>
      <p:sp>
        <p:nvSpPr>
          <p:cNvPr id="118" name="Google Shape;118;p17"/>
          <p:cNvSpPr txBox="1"/>
          <p:nvPr/>
        </p:nvSpPr>
        <p:spPr>
          <a:xfrm>
            <a:off x="388675" y="1395975"/>
            <a:ext cx="4087800" cy="30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dk1"/>
                </a:solidFill>
                <a:latin typeface="Calibri"/>
                <a:ea typeface="Calibri"/>
                <a:cs typeface="Calibri"/>
                <a:sym typeface="Calibri"/>
              </a:rPr>
              <a:t>To develop a highly effective machine learning based personalized fashion and beauty recommendation system for the young generation. This system aims to address the current challenges individuals face when selecting hairstyles, hair colors and skin tone identification &amp; makeup without personalized guidance. And also, to develop a clothing recommendation tool with virtual fit-on with enhanced features.</a:t>
            </a:r>
            <a:endParaRPr sz="1600">
              <a:solidFill>
                <a:schemeClr val="dk1"/>
              </a:solidFill>
              <a:latin typeface="Calibri"/>
              <a:ea typeface="Calibri"/>
              <a:cs typeface="Calibri"/>
              <a:sym typeface="Calibri"/>
            </a:endParaRPr>
          </a:p>
        </p:txBody>
      </p:sp>
      <p:sp>
        <p:nvSpPr>
          <p:cNvPr id="119" name="Google Shape;119;p17"/>
          <p:cNvSpPr txBox="1"/>
          <p:nvPr/>
        </p:nvSpPr>
        <p:spPr>
          <a:xfrm>
            <a:off x="5239375" y="1378750"/>
            <a:ext cx="3699600" cy="3083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Hair Style Transformation and Realistic Simulation for Personalized Recommendations</a:t>
            </a:r>
            <a:endParaRPr sz="1600">
              <a:solidFill>
                <a:schemeClr val="dk1"/>
              </a:solidFill>
              <a:latin typeface="Calibri"/>
              <a:ea typeface="Calibri"/>
              <a:cs typeface="Calibri"/>
              <a:sym typeface="Calibri"/>
            </a:endParaRPr>
          </a:p>
          <a:p>
            <a:pPr marL="457200" lvl="0" indent="-330200" algn="l" rtl="0">
              <a:spcBef>
                <a:spcPts val="100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Personalized Hair Color Recommendation Using Deep Learning</a:t>
            </a:r>
            <a:endParaRPr sz="1600">
              <a:solidFill>
                <a:schemeClr val="dk1"/>
              </a:solidFill>
              <a:latin typeface="Calibri"/>
              <a:ea typeface="Calibri"/>
              <a:cs typeface="Calibri"/>
              <a:sym typeface="Calibri"/>
            </a:endParaRPr>
          </a:p>
          <a:p>
            <a:pPr marL="457200" lvl="0" indent="-330200" algn="l" rtl="0">
              <a:spcBef>
                <a:spcPts val="100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Clothing Recommendation based on body type &amp; skin tone</a:t>
            </a:r>
            <a:endParaRPr sz="1600">
              <a:solidFill>
                <a:schemeClr val="dk1"/>
              </a:solidFill>
              <a:latin typeface="Calibri"/>
              <a:ea typeface="Calibri"/>
              <a:cs typeface="Calibri"/>
              <a:sym typeface="Calibri"/>
            </a:endParaRPr>
          </a:p>
          <a:p>
            <a:pPr marL="457200" lvl="0" indent="-330200" algn="l" rtl="0">
              <a:spcBef>
                <a:spcPts val="100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Skin Tone Identification and Makeup</a:t>
            </a:r>
            <a:endParaRPr sz="1600">
              <a:solidFill>
                <a:schemeClr val="dk1"/>
              </a:solidFill>
              <a:latin typeface="Calibri"/>
              <a:ea typeface="Calibri"/>
              <a:cs typeface="Calibri"/>
              <a:sym typeface="Calibri"/>
            </a:endParaRPr>
          </a:p>
          <a:p>
            <a:pPr marL="457200" lvl="0" indent="0" algn="l" rtl="0">
              <a:spcBef>
                <a:spcPts val="0"/>
              </a:spcBef>
              <a:spcAft>
                <a:spcPts val="0"/>
              </a:spcAft>
              <a:buNone/>
            </a:pPr>
            <a:r>
              <a:rPr lang="en-GB" sz="1600">
                <a:solidFill>
                  <a:schemeClr val="dk1"/>
                </a:solidFill>
                <a:latin typeface="Calibri"/>
                <a:ea typeface="Calibri"/>
                <a:cs typeface="Calibri"/>
                <a:sym typeface="Calibri"/>
              </a:rPr>
              <a:t>Recommendations</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20" name="Google Shape;12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6"/>
        <p:cNvGrpSpPr/>
        <p:nvPr/>
      </p:nvGrpSpPr>
      <p:grpSpPr>
        <a:xfrm>
          <a:off x="0" y="0"/>
          <a:ext cx="0" cy="0"/>
          <a:chOff x="0" y="0"/>
          <a:chExt cx="0" cy="0"/>
        </a:xfrm>
      </p:grpSpPr>
      <p:sp>
        <p:nvSpPr>
          <p:cNvPr id="767" name="Google Shape;767;p62"/>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768" name="Google Shape;768;p62"/>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769" name="Google Shape;769;p62"/>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770" name="Google Shape;770;p62"/>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771" name="Google Shape;771;p62"/>
          <p:cNvSpPr txBox="1"/>
          <p:nvPr/>
        </p:nvSpPr>
        <p:spPr>
          <a:xfrm>
            <a:off x="354834"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Model Training</a:t>
            </a:r>
            <a:endParaRPr sz="2400">
              <a:solidFill>
                <a:srgbClr val="242424"/>
              </a:solidFill>
            </a:endParaRPr>
          </a:p>
        </p:txBody>
      </p:sp>
      <p:sp>
        <p:nvSpPr>
          <p:cNvPr id="772" name="Google Shape;77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50</a:t>
            </a:fld>
            <a:endParaRPr/>
          </a:p>
        </p:txBody>
      </p:sp>
      <p:pic>
        <p:nvPicPr>
          <p:cNvPr id="773" name="Google Shape;773;p62"/>
          <p:cNvPicPr preferRelativeResize="0"/>
          <p:nvPr/>
        </p:nvPicPr>
        <p:blipFill>
          <a:blip r:embed="rId5">
            <a:alphaModFix/>
          </a:blip>
          <a:stretch>
            <a:fillRect/>
          </a:stretch>
        </p:blipFill>
        <p:spPr>
          <a:xfrm>
            <a:off x="414350" y="1113359"/>
            <a:ext cx="4495800" cy="828675"/>
          </a:xfrm>
          <a:prstGeom prst="rect">
            <a:avLst/>
          </a:prstGeom>
          <a:noFill/>
          <a:ln>
            <a:noFill/>
          </a:ln>
        </p:spPr>
      </p:pic>
      <p:pic>
        <p:nvPicPr>
          <p:cNvPr id="774" name="Google Shape;774;p62"/>
          <p:cNvPicPr preferRelativeResize="0"/>
          <p:nvPr/>
        </p:nvPicPr>
        <p:blipFill>
          <a:blip r:embed="rId6">
            <a:alphaModFix/>
          </a:blip>
          <a:stretch>
            <a:fillRect/>
          </a:stretch>
        </p:blipFill>
        <p:spPr>
          <a:xfrm>
            <a:off x="414338" y="2683747"/>
            <a:ext cx="8315325" cy="1428750"/>
          </a:xfrm>
          <a:prstGeom prst="rect">
            <a:avLst/>
          </a:prstGeom>
          <a:noFill/>
          <a:ln>
            <a:noFill/>
          </a:ln>
        </p:spPr>
      </p:pic>
      <p:sp>
        <p:nvSpPr>
          <p:cNvPr id="775" name="Google Shape;775;p62"/>
          <p:cNvSpPr txBox="1"/>
          <p:nvPr/>
        </p:nvSpPr>
        <p:spPr>
          <a:xfrm>
            <a:off x="414350" y="710025"/>
            <a:ext cx="6690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Reads tabular data from .csv file</a:t>
            </a:r>
            <a:endParaRPr sz="1200">
              <a:solidFill>
                <a:schemeClr val="dk2"/>
              </a:solidFill>
            </a:endParaRPr>
          </a:p>
        </p:txBody>
      </p:sp>
      <p:sp>
        <p:nvSpPr>
          <p:cNvPr id="776" name="Google Shape;776;p62"/>
          <p:cNvSpPr txBox="1"/>
          <p:nvPr/>
        </p:nvSpPr>
        <p:spPr>
          <a:xfrm>
            <a:off x="414350" y="2223300"/>
            <a:ext cx="6690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Loads VGG16 Model</a:t>
            </a:r>
            <a:endParaRPr sz="12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0"/>
        <p:cNvGrpSpPr/>
        <p:nvPr/>
      </p:nvGrpSpPr>
      <p:grpSpPr>
        <a:xfrm>
          <a:off x="0" y="0"/>
          <a:ext cx="0" cy="0"/>
          <a:chOff x="0" y="0"/>
          <a:chExt cx="0" cy="0"/>
        </a:xfrm>
      </p:grpSpPr>
      <p:sp>
        <p:nvSpPr>
          <p:cNvPr id="781" name="Google Shape;781;p63"/>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782" name="Google Shape;782;p63"/>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783" name="Google Shape;783;p63"/>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784" name="Google Shape;784;p63"/>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785" name="Google Shape;785;p63"/>
          <p:cNvSpPr txBox="1"/>
          <p:nvPr/>
        </p:nvSpPr>
        <p:spPr>
          <a:xfrm>
            <a:off x="354834"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Model Training</a:t>
            </a:r>
            <a:endParaRPr sz="2400">
              <a:solidFill>
                <a:srgbClr val="242424"/>
              </a:solidFill>
            </a:endParaRPr>
          </a:p>
        </p:txBody>
      </p:sp>
      <p:sp>
        <p:nvSpPr>
          <p:cNvPr id="786" name="Google Shape;786;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51</a:t>
            </a:fld>
            <a:endParaRPr/>
          </a:p>
        </p:txBody>
      </p:sp>
      <p:pic>
        <p:nvPicPr>
          <p:cNvPr id="787" name="Google Shape;787;p63"/>
          <p:cNvPicPr preferRelativeResize="0"/>
          <p:nvPr/>
        </p:nvPicPr>
        <p:blipFill>
          <a:blip r:embed="rId5">
            <a:alphaModFix/>
          </a:blip>
          <a:stretch>
            <a:fillRect/>
          </a:stretch>
        </p:blipFill>
        <p:spPr>
          <a:xfrm>
            <a:off x="152400" y="943847"/>
            <a:ext cx="8296275" cy="1247775"/>
          </a:xfrm>
          <a:prstGeom prst="rect">
            <a:avLst/>
          </a:prstGeom>
          <a:noFill/>
          <a:ln>
            <a:noFill/>
          </a:ln>
        </p:spPr>
      </p:pic>
      <p:pic>
        <p:nvPicPr>
          <p:cNvPr id="788" name="Google Shape;788;p63"/>
          <p:cNvPicPr preferRelativeResize="0"/>
          <p:nvPr/>
        </p:nvPicPr>
        <p:blipFill>
          <a:blip r:embed="rId6">
            <a:alphaModFix/>
          </a:blip>
          <a:stretch>
            <a:fillRect/>
          </a:stretch>
        </p:blipFill>
        <p:spPr>
          <a:xfrm>
            <a:off x="152400" y="2601472"/>
            <a:ext cx="8839198" cy="820405"/>
          </a:xfrm>
          <a:prstGeom prst="rect">
            <a:avLst/>
          </a:prstGeom>
          <a:noFill/>
          <a:ln>
            <a:noFill/>
          </a:ln>
        </p:spPr>
      </p:pic>
      <p:pic>
        <p:nvPicPr>
          <p:cNvPr id="789" name="Google Shape;789;p63"/>
          <p:cNvPicPr preferRelativeResize="0"/>
          <p:nvPr/>
        </p:nvPicPr>
        <p:blipFill>
          <a:blip r:embed="rId7">
            <a:alphaModFix/>
          </a:blip>
          <a:stretch>
            <a:fillRect/>
          </a:stretch>
        </p:blipFill>
        <p:spPr>
          <a:xfrm>
            <a:off x="152400" y="3926514"/>
            <a:ext cx="8839203" cy="682825"/>
          </a:xfrm>
          <a:prstGeom prst="rect">
            <a:avLst/>
          </a:prstGeom>
          <a:noFill/>
          <a:ln>
            <a:noFill/>
          </a:ln>
        </p:spPr>
      </p:pic>
      <p:sp>
        <p:nvSpPr>
          <p:cNvPr id="790" name="Google Shape;790;p63"/>
          <p:cNvSpPr txBox="1"/>
          <p:nvPr/>
        </p:nvSpPr>
        <p:spPr>
          <a:xfrm>
            <a:off x="152400" y="574550"/>
            <a:ext cx="6690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Combines the features extracted using VGG16 and data read from .csv file</a:t>
            </a:r>
            <a:endParaRPr sz="1200">
              <a:solidFill>
                <a:schemeClr val="dk2"/>
              </a:solidFill>
            </a:endParaRPr>
          </a:p>
        </p:txBody>
      </p:sp>
      <p:sp>
        <p:nvSpPr>
          <p:cNvPr id="791" name="Google Shape;791;p63"/>
          <p:cNvSpPr txBox="1"/>
          <p:nvPr/>
        </p:nvSpPr>
        <p:spPr>
          <a:xfrm>
            <a:off x="152400" y="2279000"/>
            <a:ext cx="8087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Encodes the body shape labels into numerical values to make them compatible with machine learning algorithms.</a:t>
            </a:r>
            <a:endParaRPr sz="1200">
              <a:solidFill>
                <a:schemeClr val="dk2"/>
              </a:solidFill>
            </a:endParaRPr>
          </a:p>
        </p:txBody>
      </p:sp>
      <p:sp>
        <p:nvSpPr>
          <p:cNvPr id="792" name="Google Shape;792;p63"/>
          <p:cNvSpPr txBox="1"/>
          <p:nvPr/>
        </p:nvSpPr>
        <p:spPr>
          <a:xfrm>
            <a:off x="152400" y="3536938"/>
            <a:ext cx="6690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Dataset is split into training (80%) &amp; testing (20%)</a:t>
            </a:r>
            <a:endParaRPr sz="12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6"/>
        <p:cNvGrpSpPr/>
        <p:nvPr/>
      </p:nvGrpSpPr>
      <p:grpSpPr>
        <a:xfrm>
          <a:off x="0" y="0"/>
          <a:ext cx="0" cy="0"/>
          <a:chOff x="0" y="0"/>
          <a:chExt cx="0" cy="0"/>
        </a:xfrm>
      </p:grpSpPr>
      <p:sp>
        <p:nvSpPr>
          <p:cNvPr id="797" name="Google Shape;797;p64"/>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798" name="Google Shape;798;p64"/>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799" name="Google Shape;799;p64"/>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800" name="Google Shape;800;p64"/>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801" name="Google Shape;801;p64"/>
          <p:cNvSpPr txBox="1"/>
          <p:nvPr/>
        </p:nvSpPr>
        <p:spPr>
          <a:xfrm>
            <a:off x="354834"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Model Training</a:t>
            </a:r>
            <a:endParaRPr sz="2400">
              <a:solidFill>
                <a:srgbClr val="242424"/>
              </a:solidFill>
            </a:endParaRPr>
          </a:p>
        </p:txBody>
      </p:sp>
      <p:sp>
        <p:nvSpPr>
          <p:cNvPr id="802" name="Google Shape;802;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52</a:t>
            </a:fld>
            <a:endParaRPr/>
          </a:p>
        </p:txBody>
      </p:sp>
      <p:pic>
        <p:nvPicPr>
          <p:cNvPr id="803" name="Google Shape;803;p64"/>
          <p:cNvPicPr preferRelativeResize="0"/>
          <p:nvPr/>
        </p:nvPicPr>
        <p:blipFill>
          <a:blip r:embed="rId5">
            <a:alphaModFix/>
          </a:blip>
          <a:stretch>
            <a:fillRect/>
          </a:stretch>
        </p:blipFill>
        <p:spPr>
          <a:xfrm>
            <a:off x="152400" y="3004447"/>
            <a:ext cx="8839201" cy="1320197"/>
          </a:xfrm>
          <a:prstGeom prst="rect">
            <a:avLst/>
          </a:prstGeom>
          <a:noFill/>
          <a:ln>
            <a:noFill/>
          </a:ln>
        </p:spPr>
      </p:pic>
      <p:pic>
        <p:nvPicPr>
          <p:cNvPr id="804" name="Google Shape;804;p64"/>
          <p:cNvPicPr preferRelativeResize="0"/>
          <p:nvPr/>
        </p:nvPicPr>
        <p:blipFill>
          <a:blip r:embed="rId6">
            <a:alphaModFix/>
          </a:blip>
          <a:stretch>
            <a:fillRect/>
          </a:stretch>
        </p:blipFill>
        <p:spPr>
          <a:xfrm>
            <a:off x="5050375" y="574550"/>
            <a:ext cx="3883149" cy="2184275"/>
          </a:xfrm>
          <a:prstGeom prst="rect">
            <a:avLst/>
          </a:prstGeom>
          <a:noFill/>
          <a:ln>
            <a:noFill/>
          </a:ln>
        </p:spPr>
      </p:pic>
      <p:sp>
        <p:nvSpPr>
          <p:cNvPr id="805" name="Google Shape;805;p64"/>
          <p:cNvSpPr txBox="1"/>
          <p:nvPr/>
        </p:nvSpPr>
        <p:spPr>
          <a:xfrm>
            <a:off x="0" y="1157850"/>
            <a:ext cx="4974000" cy="1263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2"/>
              </a:buClr>
              <a:buSzPts val="1200"/>
              <a:buChar char="●"/>
            </a:pPr>
            <a:r>
              <a:rPr lang="en-GB" sz="1200">
                <a:solidFill>
                  <a:schemeClr val="dk2"/>
                </a:solidFill>
              </a:rPr>
              <a:t>I have used Random Forest Classifier (RFC) for body shape classification.</a:t>
            </a:r>
            <a:endParaRPr sz="1200">
              <a:solidFill>
                <a:schemeClr val="dk2"/>
              </a:solidFill>
            </a:endParaRPr>
          </a:p>
          <a:p>
            <a:pPr marL="457200" lvl="0" indent="-304800" algn="l" rtl="0">
              <a:lnSpc>
                <a:spcPct val="115000"/>
              </a:lnSpc>
              <a:spcBef>
                <a:spcPts val="1000"/>
              </a:spcBef>
              <a:spcAft>
                <a:spcPts val="0"/>
              </a:spcAft>
              <a:buClr>
                <a:schemeClr val="dk2"/>
              </a:buClr>
              <a:buSzPts val="1200"/>
              <a:buChar char="●"/>
            </a:pPr>
            <a:r>
              <a:rPr lang="en-GB" sz="1200">
                <a:solidFill>
                  <a:schemeClr val="dk2"/>
                </a:solidFill>
              </a:rPr>
              <a:t>It is a supervised machine learning algorithm.</a:t>
            </a:r>
            <a:endParaRPr sz="1200">
              <a:solidFill>
                <a:schemeClr val="dk2"/>
              </a:solidFill>
            </a:endParaRPr>
          </a:p>
          <a:p>
            <a:pPr marL="457200" lvl="0" indent="-304800" algn="l" rtl="0">
              <a:lnSpc>
                <a:spcPct val="115000"/>
              </a:lnSpc>
              <a:spcBef>
                <a:spcPts val="1000"/>
              </a:spcBef>
              <a:spcAft>
                <a:spcPts val="1000"/>
              </a:spcAft>
              <a:buClr>
                <a:schemeClr val="dk2"/>
              </a:buClr>
              <a:buSzPts val="1200"/>
              <a:buChar char="●"/>
            </a:pPr>
            <a:r>
              <a:rPr lang="en-GB" sz="1200">
                <a:solidFill>
                  <a:schemeClr val="dk2"/>
                </a:solidFill>
              </a:rPr>
              <a:t>Hyper parameter tuning is used in RFC.</a:t>
            </a:r>
            <a:endParaRPr sz="12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9"/>
        <p:cNvGrpSpPr/>
        <p:nvPr/>
      </p:nvGrpSpPr>
      <p:grpSpPr>
        <a:xfrm>
          <a:off x="0" y="0"/>
          <a:ext cx="0" cy="0"/>
          <a:chOff x="0" y="0"/>
          <a:chExt cx="0" cy="0"/>
        </a:xfrm>
      </p:grpSpPr>
      <p:sp>
        <p:nvSpPr>
          <p:cNvPr id="810" name="Google Shape;810;p65"/>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811" name="Google Shape;811;p65"/>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812" name="Google Shape;812;p65"/>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813" name="Google Shape;813;p65"/>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814" name="Google Shape;814;p65"/>
          <p:cNvSpPr txBox="1"/>
          <p:nvPr/>
        </p:nvSpPr>
        <p:spPr>
          <a:xfrm>
            <a:off x="354834"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Model Training</a:t>
            </a:r>
            <a:endParaRPr sz="2400">
              <a:solidFill>
                <a:srgbClr val="242424"/>
              </a:solidFill>
            </a:endParaRPr>
          </a:p>
        </p:txBody>
      </p:sp>
      <p:sp>
        <p:nvSpPr>
          <p:cNvPr id="815" name="Google Shape;815;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53</a:t>
            </a:fld>
            <a:endParaRPr/>
          </a:p>
        </p:txBody>
      </p:sp>
      <p:pic>
        <p:nvPicPr>
          <p:cNvPr id="816" name="Google Shape;816;p65"/>
          <p:cNvPicPr preferRelativeResize="0"/>
          <p:nvPr/>
        </p:nvPicPr>
        <p:blipFill>
          <a:blip r:embed="rId5">
            <a:alphaModFix/>
          </a:blip>
          <a:stretch>
            <a:fillRect/>
          </a:stretch>
        </p:blipFill>
        <p:spPr>
          <a:xfrm>
            <a:off x="587150" y="1299901"/>
            <a:ext cx="5274650" cy="2518525"/>
          </a:xfrm>
          <a:prstGeom prst="rect">
            <a:avLst/>
          </a:prstGeom>
          <a:noFill/>
          <a:ln>
            <a:noFill/>
          </a:ln>
        </p:spPr>
      </p:pic>
      <p:sp>
        <p:nvSpPr>
          <p:cNvPr id="817" name="Google Shape;817;p65"/>
          <p:cNvSpPr txBox="1"/>
          <p:nvPr/>
        </p:nvSpPr>
        <p:spPr>
          <a:xfrm>
            <a:off x="587150" y="752563"/>
            <a:ext cx="6690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This defines the hyperparameters that needs to be tuned</a:t>
            </a:r>
            <a:endParaRPr sz="1200">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1"/>
        <p:cNvGrpSpPr/>
        <p:nvPr/>
      </p:nvGrpSpPr>
      <p:grpSpPr>
        <a:xfrm>
          <a:off x="0" y="0"/>
          <a:ext cx="0" cy="0"/>
          <a:chOff x="0" y="0"/>
          <a:chExt cx="0" cy="0"/>
        </a:xfrm>
      </p:grpSpPr>
      <p:sp>
        <p:nvSpPr>
          <p:cNvPr id="822" name="Google Shape;822;p66"/>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823" name="Google Shape;823;p66"/>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824" name="Google Shape;824;p66"/>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825" name="Google Shape;825;p66"/>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826" name="Google Shape;826;p66"/>
          <p:cNvSpPr txBox="1"/>
          <p:nvPr/>
        </p:nvSpPr>
        <p:spPr>
          <a:xfrm>
            <a:off x="354834"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Model Training</a:t>
            </a:r>
            <a:endParaRPr sz="2400">
              <a:solidFill>
                <a:srgbClr val="242424"/>
              </a:solidFill>
            </a:endParaRPr>
          </a:p>
        </p:txBody>
      </p:sp>
      <p:sp>
        <p:nvSpPr>
          <p:cNvPr id="827" name="Google Shape;82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54</a:t>
            </a:fld>
            <a:endParaRPr/>
          </a:p>
        </p:txBody>
      </p:sp>
      <p:pic>
        <p:nvPicPr>
          <p:cNvPr id="828" name="Google Shape;828;p66"/>
          <p:cNvPicPr preferRelativeResize="0"/>
          <p:nvPr/>
        </p:nvPicPr>
        <p:blipFill>
          <a:blip r:embed="rId5">
            <a:alphaModFix/>
          </a:blip>
          <a:stretch>
            <a:fillRect/>
          </a:stretch>
        </p:blipFill>
        <p:spPr>
          <a:xfrm>
            <a:off x="130100" y="700725"/>
            <a:ext cx="4541798" cy="2554724"/>
          </a:xfrm>
          <a:prstGeom prst="rect">
            <a:avLst/>
          </a:prstGeom>
          <a:noFill/>
          <a:ln>
            <a:noFill/>
          </a:ln>
        </p:spPr>
      </p:pic>
      <p:pic>
        <p:nvPicPr>
          <p:cNvPr id="829" name="Google Shape;829;p66"/>
          <p:cNvPicPr preferRelativeResize="0"/>
          <p:nvPr/>
        </p:nvPicPr>
        <p:blipFill>
          <a:blip r:embed="rId6">
            <a:alphaModFix/>
          </a:blip>
          <a:stretch>
            <a:fillRect/>
          </a:stretch>
        </p:blipFill>
        <p:spPr>
          <a:xfrm>
            <a:off x="3772625" y="1609475"/>
            <a:ext cx="5248526" cy="2952299"/>
          </a:xfrm>
          <a:prstGeom prst="rect">
            <a:avLst/>
          </a:prstGeom>
          <a:noFill/>
          <a:ln>
            <a:noFill/>
          </a:ln>
        </p:spPr>
      </p:pic>
      <p:sp>
        <p:nvSpPr>
          <p:cNvPr id="830" name="Google Shape;830;p66"/>
          <p:cNvSpPr txBox="1"/>
          <p:nvPr/>
        </p:nvSpPr>
        <p:spPr>
          <a:xfrm>
            <a:off x="566500" y="3591275"/>
            <a:ext cx="237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2"/>
                </a:solidFill>
              </a:rPr>
              <a:t>Finds out the optimal hyper parameters and displays it</a:t>
            </a:r>
            <a:endParaRPr>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4"/>
        <p:cNvGrpSpPr/>
        <p:nvPr/>
      </p:nvGrpSpPr>
      <p:grpSpPr>
        <a:xfrm>
          <a:off x="0" y="0"/>
          <a:ext cx="0" cy="0"/>
          <a:chOff x="0" y="0"/>
          <a:chExt cx="0" cy="0"/>
        </a:xfrm>
      </p:grpSpPr>
      <p:sp>
        <p:nvSpPr>
          <p:cNvPr id="835" name="Google Shape;835;p67"/>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836" name="Google Shape;836;p67"/>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837" name="Google Shape;837;p67"/>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838" name="Google Shape;838;p67"/>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839" name="Google Shape;839;p67"/>
          <p:cNvSpPr txBox="1"/>
          <p:nvPr/>
        </p:nvSpPr>
        <p:spPr>
          <a:xfrm>
            <a:off x="354834"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Model Training</a:t>
            </a:r>
            <a:endParaRPr sz="2400">
              <a:solidFill>
                <a:srgbClr val="242424"/>
              </a:solidFill>
            </a:endParaRPr>
          </a:p>
        </p:txBody>
      </p:sp>
      <p:sp>
        <p:nvSpPr>
          <p:cNvPr id="840" name="Google Shape;840;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55</a:t>
            </a:fld>
            <a:endParaRPr/>
          </a:p>
        </p:txBody>
      </p:sp>
      <p:pic>
        <p:nvPicPr>
          <p:cNvPr id="841" name="Google Shape;841;p67"/>
          <p:cNvPicPr preferRelativeResize="0"/>
          <p:nvPr/>
        </p:nvPicPr>
        <p:blipFill>
          <a:blip r:embed="rId5">
            <a:alphaModFix/>
          </a:blip>
          <a:stretch>
            <a:fillRect/>
          </a:stretch>
        </p:blipFill>
        <p:spPr>
          <a:xfrm>
            <a:off x="305300" y="3834559"/>
            <a:ext cx="4667250" cy="828675"/>
          </a:xfrm>
          <a:prstGeom prst="rect">
            <a:avLst/>
          </a:prstGeom>
          <a:noFill/>
          <a:ln>
            <a:noFill/>
          </a:ln>
        </p:spPr>
      </p:pic>
      <p:pic>
        <p:nvPicPr>
          <p:cNvPr id="842" name="Google Shape;842;p67"/>
          <p:cNvPicPr preferRelativeResize="0"/>
          <p:nvPr/>
        </p:nvPicPr>
        <p:blipFill>
          <a:blip r:embed="rId6">
            <a:alphaModFix/>
          </a:blip>
          <a:stretch>
            <a:fillRect/>
          </a:stretch>
        </p:blipFill>
        <p:spPr>
          <a:xfrm>
            <a:off x="305300" y="1079597"/>
            <a:ext cx="4229100" cy="762000"/>
          </a:xfrm>
          <a:prstGeom prst="rect">
            <a:avLst/>
          </a:prstGeom>
          <a:noFill/>
          <a:ln>
            <a:noFill/>
          </a:ln>
        </p:spPr>
      </p:pic>
      <p:pic>
        <p:nvPicPr>
          <p:cNvPr id="843" name="Google Shape;843;p67"/>
          <p:cNvPicPr preferRelativeResize="0"/>
          <p:nvPr/>
        </p:nvPicPr>
        <p:blipFill>
          <a:blip r:embed="rId7">
            <a:alphaModFix/>
          </a:blip>
          <a:stretch>
            <a:fillRect/>
          </a:stretch>
        </p:blipFill>
        <p:spPr>
          <a:xfrm>
            <a:off x="305300" y="2409447"/>
            <a:ext cx="5895975" cy="857250"/>
          </a:xfrm>
          <a:prstGeom prst="rect">
            <a:avLst/>
          </a:prstGeom>
          <a:noFill/>
          <a:ln>
            <a:noFill/>
          </a:ln>
        </p:spPr>
      </p:pic>
      <p:sp>
        <p:nvSpPr>
          <p:cNvPr id="844" name="Google Shape;844;p67"/>
          <p:cNvSpPr txBox="1"/>
          <p:nvPr/>
        </p:nvSpPr>
        <p:spPr>
          <a:xfrm>
            <a:off x="305300" y="710300"/>
            <a:ext cx="676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Trains the best RFC model</a:t>
            </a:r>
            <a:endParaRPr sz="1200">
              <a:solidFill>
                <a:schemeClr val="dk2"/>
              </a:solidFill>
            </a:endParaRPr>
          </a:p>
        </p:txBody>
      </p:sp>
      <p:sp>
        <p:nvSpPr>
          <p:cNvPr id="845" name="Google Shape;845;p67"/>
          <p:cNvSpPr txBox="1"/>
          <p:nvPr/>
        </p:nvSpPr>
        <p:spPr>
          <a:xfrm>
            <a:off x="354825" y="2019900"/>
            <a:ext cx="676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Saves the RFC model</a:t>
            </a:r>
            <a:endParaRPr sz="1200">
              <a:solidFill>
                <a:schemeClr val="dk2"/>
              </a:solidFill>
            </a:endParaRPr>
          </a:p>
        </p:txBody>
      </p:sp>
      <p:sp>
        <p:nvSpPr>
          <p:cNvPr id="846" name="Google Shape;846;p67"/>
          <p:cNvSpPr txBox="1"/>
          <p:nvPr/>
        </p:nvSpPr>
        <p:spPr>
          <a:xfrm>
            <a:off x="354825" y="3404075"/>
            <a:ext cx="6764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Saves the VGG16 model</a:t>
            </a:r>
            <a:endParaRPr sz="1200">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0"/>
        <p:cNvGrpSpPr/>
        <p:nvPr/>
      </p:nvGrpSpPr>
      <p:grpSpPr>
        <a:xfrm>
          <a:off x="0" y="0"/>
          <a:ext cx="0" cy="0"/>
          <a:chOff x="0" y="0"/>
          <a:chExt cx="0" cy="0"/>
        </a:xfrm>
      </p:grpSpPr>
      <p:sp>
        <p:nvSpPr>
          <p:cNvPr id="851" name="Google Shape;851;p68"/>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852" name="Google Shape;852;p68"/>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853" name="Google Shape;853;p68"/>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854" name="Google Shape;854;p68"/>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855" name="Google Shape;855;p68"/>
          <p:cNvSpPr txBox="1"/>
          <p:nvPr/>
        </p:nvSpPr>
        <p:spPr>
          <a:xfrm>
            <a:off x="354834"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Model Training</a:t>
            </a:r>
            <a:endParaRPr sz="2400">
              <a:solidFill>
                <a:srgbClr val="242424"/>
              </a:solidFill>
            </a:endParaRPr>
          </a:p>
        </p:txBody>
      </p:sp>
      <p:sp>
        <p:nvSpPr>
          <p:cNvPr id="856" name="Google Shape;856;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56</a:t>
            </a:fld>
            <a:endParaRPr/>
          </a:p>
        </p:txBody>
      </p:sp>
      <p:pic>
        <p:nvPicPr>
          <p:cNvPr id="857" name="Google Shape;857;p68"/>
          <p:cNvPicPr preferRelativeResize="0"/>
          <p:nvPr/>
        </p:nvPicPr>
        <p:blipFill>
          <a:blip r:embed="rId5">
            <a:alphaModFix/>
          </a:blip>
          <a:stretch>
            <a:fillRect/>
          </a:stretch>
        </p:blipFill>
        <p:spPr>
          <a:xfrm>
            <a:off x="199425" y="3455102"/>
            <a:ext cx="4810025" cy="982850"/>
          </a:xfrm>
          <a:prstGeom prst="rect">
            <a:avLst/>
          </a:prstGeom>
          <a:noFill/>
          <a:ln>
            <a:noFill/>
          </a:ln>
        </p:spPr>
      </p:pic>
      <p:pic>
        <p:nvPicPr>
          <p:cNvPr id="858" name="Google Shape;858;p68"/>
          <p:cNvPicPr preferRelativeResize="0"/>
          <p:nvPr/>
        </p:nvPicPr>
        <p:blipFill>
          <a:blip r:embed="rId6">
            <a:alphaModFix/>
          </a:blip>
          <a:stretch>
            <a:fillRect/>
          </a:stretch>
        </p:blipFill>
        <p:spPr>
          <a:xfrm>
            <a:off x="199425" y="1086334"/>
            <a:ext cx="5429250" cy="1628775"/>
          </a:xfrm>
          <a:prstGeom prst="rect">
            <a:avLst/>
          </a:prstGeom>
          <a:noFill/>
          <a:ln>
            <a:noFill/>
          </a:ln>
        </p:spPr>
      </p:pic>
      <p:sp>
        <p:nvSpPr>
          <p:cNvPr id="859" name="Google Shape;859;p68"/>
          <p:cNvSpPr txBox="1"/>
          <p:nvPr/>
        </p:nvSpPr>
        <p:spPr>
          <a:xfrm>
            <a:off x="199425" y="686113"/>
            <a:ext cx="67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2"/>
                </a:solidFill>
              </a:rPr>
              <a:t>Evaluates the model performance</a:t>
            </a:r>
            <a:endParaRPr>
              <a:solidFill>
                <a:schemeClr val="dk2"/>
              </a:solidFill>
            </a:endParaRPr>
          </a:p>
        </p:txBody>
      </p:sp>
      <p:sp>
        <p:nvSpPr>
          <p:cNvPr id="860" name="Google Shape;860;p68"/>
          <p:cNvSpPr txBox="1"/>
          <p:nvPr/>
        </p:nvSpPr>
        <p:spPr>
          <a:xfrm>
            <a:off x="199425" y="2991525"/>
            <a:ext cx="67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2"/>
                </a:solidFill>
              </a:rPr>
              <a:t>Model gets an accuracy of 75%</a:t>
            </a:r>
            <a:endParaRPr>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5" name="Google Shape;865;p69"/>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866" name="Google Shape;866;p69"/>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867" name="Google Shape;867;p69"/>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868" name="Google Shape;868;p69"/>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869" name="Google Shape;869;p69"/>
          <p:cNvSpPr txBox="1"/>
          <p:nvPr/>
        </p:nvSpPr>
        <p:spPr>
          <a:xfrm>
            <a:off x="354834" y="205247"/>
            <a:ext cx="26379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Model Training</a:t>
            </a:r>
            <a:endParaRPr sz="2400">
              <a:solidFill>
                <a:srgbClr val="242424"/>
              </a:solidFill>
            </a:endParaRPr>
          </a:p>
        </p:txBody>
      </p:sp>
      <p:sp>
        <p:nvSpPr>
          <p:cNvPr id="870" name="Google Shape;870;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57</a:t>
            </a:fld>
            <a:endParaRPr/>
          </a:p>
        </p:txBody>
      </p:sp>
      <p:sp>
        <p:nvSpPr>
          <p:cNvPr id="871" name="Google Shape;871;p69"/>
          <p:cNvSpPr txBox="1"/>
          <p:nvPr/>
        </p:nvSpPr>
        <p:spPr>
          <a:xfrm>
            <a:off x="448125" y="659713"/>
            <a:ext cx="67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2"/>
                </a:solidFill>
              </a:rPr>
              <a:t>Classification Report</a:t>
            </a:r>
            <a:endParaRPr>
              <a:solidFill>
                <a:schemeClr val="dk2"/>
              </a:solidFill>
            </a:endParaRPr>
          </a:p>
        </p:txBody>
      </p:sp>
      <p:pic>
        <p:nvPicPr>
          <p:cNvPr id="872" name="Google Shape;872;p69"/>
          <p:cNvPicPr preferRelativeResize="0"/>
          <p:nvPr/>
        </p:nvPicPr>
        <p:blipFill>
          <a:blip r:embed="rId5">
            <a:alphaModFix/>
          </a:blip>
          <a:stretch>
            <a:fillRect/>
          </a:stretch>
        </p:blipFill>
        <p:spPr>
          <a:xfrm>
            <a:off x="354825" y="1145100"/>
            <a:ext cx="6950694" cy="3343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6"/>
        <p:cNvGrpSpPr/>
        <p:nvPr/>
      </p:nvGrpSpPr>
      <p:grpSpPr>
        <a:xfrm>
          <a:off x="0" y="0"/>
          <a:ext cx="0" cy="0"/>
          <a:chOff x="0" y="0"/>
          <a:chExt cx="0" cy="0"/>
        </a:xfrm>
      </p:grpSpPr>
      <p:sp>
        <p:nvSpPr>
          <p:cNvPr id="877" name="Google Shape;877;p70"/>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878" name="Google Shape;878;p70"/>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879" name="Google Shape;879;p70"/>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880" name="Google Shape;880;p70"/>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881" name="Google Shape;881;p70"/>
          <p:cNvSpPr txBox="1"/>
          <p:nvPr/>
        </p:nvSpPr>
        <p:spPr>
          <a:xfrm>
            <a:off x="354823" y="205250"/>
            <a:ext cx="33147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Output Prediction</a:t>
            </a:r>
            <a:endParaRPr sz="2400">
              <a:solidFill>
                <a:srgbClr val="242424"/>
              </a:solidFill>
            </a:endParaRPr>
          </a:p>
        </p:txBody>
      </p:sp>
      <p:sp>
        <p:nvSpPr>
          <p:cNvPr id="882" name="Google Shape;882;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58</a:t>
            </a:fld>
            <a:endParaRPr/>
          </a:p>
        </p:txBody>
      </p:sp>
      <p:sp>
        <p:nvSpPr>
          <p:cNvPr id="883" name="Google Shape;883;p70"/>
          <p:cNvSpPr txBox="1"/>
          <p:nvPr/>
        </p:nvSpPr>
        <p:spPr>
          <a:xfrm>
            <a:off x="448125" y="659725"/>
            <a:ext cx="844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2"/>
                </a:solidFill>
              </a:rPr>
              <a:t>Loads a JSON file that presumably contains a mapping between different occasions and suitable dresses for those occasions.</a:t>
            </a:r>
            <a:endParaRPr>
              <a:solidFill>
                <a:schemeClr val="dk2"/>
              </a:solidFill>
            </a:endParaRPr>
          </a:p>
        </p:txBody>
      </p:sp>
      <p:pic>
        <p:nvPicPr>
          <p:cNvPr id="884" name="Google Shape;884;p70"/>
          <p:cNvPicPr preferRelativeResize="0"/>
          <p:nvPr/>
        </p:nvPicPr>
        <p:blipFill>
          <a:blip r:embed="rId5">
            <a:alphaModFix/>
          </a:blip>
          <a:stretch>
            <a:fillRect/>
          </a:stretch>
        </p:blipFill>
        <p:spPr>
          <a:xfrm>
            <a:off x="497675" y="1360500"/>
            <a:ext cx="6962775" cy="1247775"/>
          </a:xfrm>
          <a:prstGeom prst="rect">
            <a:avLst/>
          </a:prstGeom>
          <a:noFill/>
          <a:ln>
            <a:noFill/>
          </a:ln>
        </p:spPr>
      </p:pic>
      <p:pic>
        <p:nvPicPr>
          <p:cNvPr id="885" name="Google Shape;885;p70"/>
          <p:cNvPicPr preferRelativeResize="0"/>
          <p:nvPr/>
        </p:nvPicPr>
        <p:blipFill>
          <a:blip r:embed="rId6">
            <a:alphaModFix/>
          </a:blip>
          <a:stretch>
            <a:fillRect/>
          </a:stretch>
        </p:blipFill>
        <p:spPr>
          <a:xfrm>
            <a:off x="497675" y="3394225"/>
            <a:ext cx="4752975" cy="1057275"/>
          </a:xfrm>
          <a:prstGeom prst="rect">
            <a:avLst/>
          </a:prstGeom>
          <a:noFill/>
          <a:ln>
            <a:noFill/>
          </a:ln>
        </p:spPr>
      </p:pic>
      <p:sp>
        <p:nvSpPr>
          <p:cNvPr id="886" name="Google Shape;886;p70"/>
          <p:cNvSpPr txBox="1"/>
          <p:nvPr/>
        </p:nvSpPr>
        <p:spPr>
          <a:xfrm>
            <a:off x="448125" y="2883475"/>
            <a:ext cx="844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2"/>
                </a:solidFill>
              </a:rPr>
              <a:t>Loads the previously trained </a:t>
            </a:r>
            <a:r>
              <a:rPr lang="en-GB" b="1">
                <a:solidFill>
                  <a:schemeClr val="dk2"/>
                </a:solidFill>
              </a:rPr>
              <a:t>Random Forest Classifier</a:t>
            </a:r>
            <a:r>
              <a:rPr lang="en-GB">
                <a:solidFill>
                  <a:schemeClr val="dk2"/>
                </a:solidFill>
              </a:rPr>
              <a:t> model to predict the body type.</a:t>
            </a:r>
            <a:endParaRPr>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0"/>
        <p:cNvGrpSpPr/>
        <p:nvPr/>
      </p:nvGrpSpPr>
      <p:grpSpPr>
        <a:xfrm>
          <a:off x="0" y="0"/>
          <a:ext cx="0" cy="0"/>
          <a:chOff x="0" y="0"/>
          <a:chExt cx="0" cy="0"/>
        </a:xfrm>
      </p:grpSpPr>
      <p:sp>
        <p:nvSpPr>
          <p:cNvPr id="891" name="Google Shape;891;p71"/>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892" name="Google Shape;892;p71"/>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893" name="Google Shape;893;p71"/>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894" name="Google Shape;894;p71"/>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895" name="Google Shape;895;p71"/>
          <p:cNvSpPr txBox="1"/>
          <p:nvPr/>
        </p:nvSpPr>
        <p:spPr>
          <a:xfrm>
            <a:off x="354823" y="205250"/>
            <a:ext cx="33147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Output Prediction</a:t>
            </a:r>
            <a:endParaRPr sz="2400">
              <a:solidFill>
                <a:srgbClr val="242424"/>
              </a:solidFill>
            </a:endParaRPr>
          </a:p>
        </p:txBody>
      </p:sp>
      <p:sp>
        <p:nvSpPr>
          <p:cNvPr id="896" name="Google Shape;896;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59</a:t>
            </a:fld>
            <a:endParaRPr/>
          </a:p>
        </p:txBody>
      </p:sp>
      <p:sp>
        <p:nvSpPr>
          <p:cNvPr id="897" name="Google Shape;897;p71"/>
          <p:cNvSpPr txBox="1"/>
          <p:nvPr/>
        </p:nvSpPr>
        <p:spPr>
          <a:xfrm>
            <a:off x="0" y="858250"/>
            <a:ext cx="2875200" cy="710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2"/>
              </a:buClr>
              <a:buSzPts val="1200"/>
              <a:buChar char="●"/>
            </a:pPr>
            <a:r>
              <a:rPr lang="en-GB" sz="1200">
                <a:solidFill>
                  <a:schemeClr val="dk2"/>
                </a:solidFill>
              </a:rPr>
              <a:t>Loads the image using OpenCV</a:t>
            </a:r>
            <a:endParaRPr sz="1200">
              <a:solidFill>
                <a:schemeClr val="dk2"/>
              </a:solidFill>
            </a:endParaRPr>
          </a:p>
          <a:p>
            <a:pPr marL="457200" lvl="0" indent="-304800" algn="l" rtl="0">
              <a:lnSpc>
                <a:spcPct val="115000"/>
              </a:lnSpc>
              <a:spcBef>
                <a:spcPts val="1000"/>
              </a:spcBef>
              <a:spcAft>
                <a:spcPts val="1000"/>
              </a:spcAft>
              <a:buClr>
                <a:schemeClr val="dk2"/>
              </a:buClr>
              <a:buSzPts val="1200"/>
              <a:buChar char="●"/>
            </a:pPr>
            <a:r>
              <a:rPr lang="en-GB" sz="1200">
                <a:solidFill>
                  <a:schemeClr val="dk2"/>
                </a:solidFill>
              </a:rPr>
              <a:t>Converts the image into RGB</a:t>
            </a:r>
            <a:endParaRPr sz="1200">
              <a:solidFill>
                <a:schemeClr val="dk2"/>
              </a:solidFill>
            </a:endParaRPr>
          </a:p>
        </p:txBody>
      </p:sp>
      <p:pic>
        <p:nvPicPr>
          <p:cNvPr id="898" name="Google Shape;898;p71"/>
          <p:cNvPicPr preferRelativeResize="0"/>
          <p:nvPr/>
        </p:nvPicPr>
        <p:blipFill>
          <a:blip r:embed="rId5">
            <a:alphaModFix/>
          </a:blip>
          <a:stretch>
            <a:fillRect/>
          </a:stretch>
        </p:blipFill>
        <p:spPr>
          <a:xfrm>
            <a:off x="2875200" y="766875"/>
            <a:ext cx="6085501" cy="892850"/>
          </a:xfrm>
          <a:prstGeom prst="rect">
            <a:avLst/>
          </a:prstGeom>
          <a:noFill/>
          <a:ln>
            <a:noFill/>
          </a:ln>
        </p:spPr>
      </p:pic>
      <p:pic>
        <p:nvPicPr>
          <p:cNvPr id="899" name="Google Shape;899;p71"/>
          <p:cNvPicPr preferRelativeResize="0"/>
          <p:nvPr/>
        </p:nvPicPr>
        <p:blipFill>
          <a:blip r:embed="rId6">
            <a:alphaModFix/>
          </a:blip>
          <a:stretch>
            <a:fillRect/>
          </a:stretch>
        </p:blipFill>
        <p:spPr>
          <a:xfrm>
            <a:off x="898175" y="1896611"/>
            <a:ext cx="7347647" cy="1673156"/>
          </a:xfrm>
          <a:prstGeom prst="rect">
            <a:avLst/>
          </a:prstGeom>
          <a:noFill/>
          <a:ln>
            <a:noFill/>
          </a:ln>
        </p:spPr>
      </p:pic>
      <p:sp>
        <p:nvSpPr>
          <p:cNvPr id="900" name="Google Shape;900;p71"/>
          <p:cNvSpPr txBox="1"/>
          <p:nvPr/>
        </p:nvSpPr>
        <p:spPr>
          <a:xfrm>
            <a:off x="360750" y="3856950"/>
            <a:ext cx="8422500" cy="682500"/>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chemeClr val="dk2"/>
              </a:buClr>
              <a:buSzPts val="1200"/>
              <a:buChar char="●"/>
            </a:pPr>
            <a:r>
              <a:rPr lang="en-GB" sz="1200">
                <a:solidFill>
                  <a:schemeClr val="dk2"/>
                </a:solidFill>
              </a:rPr>
              <a:t>Loads the pre-trained Haar Cascade classifier for face detection.</a:t>
            </a:r>
            <a:endParaRPr sz="1200">
              <a:solidFill>
                <a:schemeClr val="dk2"/>
              </a:solidFill>
            </a:endParaRPr>
          </a:p>
          <a:p>
            <a:pPr marL="457200" lvl="0" indent="-304800" algn="l" rtl="0">
              <a:lnSpc>
                <a:spcPct val="100000"/>
              </a:lnSpc>
              <a:spcBef>
                <a:spcPts val="1000"/>
              </a:spcBef>
              <a:spcAft>
                <a:spcPts val="1000"/>
              </a:spcAft>
              <a:buClr>
                <a:schemeClr val="dk2"/>
              </a:buClr>
              <a:buSzPts val="1200"/>
              <a:buChar char="●"/>
            </a:pPr>
            <a:r>
              <a:rPr lang="en-GB" sz="1200">
                <a:solidFill>
                  <a:schemeClr val="dk2"/>
                </a:solidFill>
              </a:rPr>
              <a:t>Converts the image into grayscale and detects for faces. </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8"/>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26" name="Google Shape;126;p18"/>
          <p:cNvPicPr preferRelativeResize="0"/>
          <p:nvPr/>
        </p:nvPicPr>
        <p:blipFill rotWithShape="1">
          <a:blip r:embed="rId4">
            <a:alphaModFix amt="80000"/>
          </a:blip>
          <a:srcRect t="23457" b="23457"/>
          <a:stretch/>
        </p:blipFill>
        <p:spPr>
          <a:xfrm>
            <a:off x="1955050" y="4729175"/>
            <a:ext cx="7188950" cy="412000"/>
          </a:xfrm>
          <a:prstGeom prst="rect">
            <a:avLst/>
          </a:prstGeom>
          <a:noFill/>
          <a:ln>
            <a:noFill/>
          </a:ln>
        </p:spPr>
      </p:pic>
      <p:sp>
        <p:nvSpPr>
          <p:cNvPr id="127" name="Google Shape;127;p18"/>
          <p:cNvSpPr txBox="1"/>
          <p:nvPr/>
        </p:nvSpPr>
        <p:spPr>
          <a:xfrm>
            <a:off x="7885545" y="492564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5">
            <a:alphaModFix amt="80000"/>
          </a:blip>
          <a:srcRect r="51457"/>
          <a:stretch/>
        </p:blipFill>
        <p:spPr>
          <a:xfrm>
            <a:off x="0" y="4724400"/>
            <a:ext cx="1980854" cy="440555"/>
          </a:xfrm>
          <a:prstGeom prst="rect">
            <a:avLst/>
          </a:prstGeom>
          <a:noFill/>
          <a:ln>
            <a:noFill/>
          </a:ln>
        </p:spPr>
      </p:pic>
      <p:sp>
        <p:nvSpPr>
          <p:cNvPr id="129" name="Google Shape;129;p18"/>
          <p:cNvSpPr txBox="1"/>
          <p:nvPr/>
        </p:nvSpPr>
        <p:spPr>
          <a:xfrm>
            <a:off x="3191100" y="153975"/>
            <a:ext cx="2761800" cy="369300"/>
          </a:xfrm>
          <a:prstGeom prst="rect">
            <a:avLst/>
          </a:prstGeom>
          <a:noFill/>
          <a:ln>
            <a:noFill/>
          </a:ln>
        </p:spPr>
        <p:txBody>
          <a:bodyPr spcFirstLastPara="1" wrap="square" lIns="0" tIns="0" rIns="0" bIns="0" anchor="t" anchorCtr="0">
            <a:spAutoFit/>
          </a:bodyPr>
          <a:lstStyle/>
          <a:p>
            <a:pPr marL="0" marR="0" lvl="0" indent="0" algn="ctr" rtl="0">
              <a:lnSpc>
                <a:spcPct val="130007"/>
              </a:lnSpc>
              <a:spcBef>
                <a:spcPts val="0"/>
              </a:spcBef>
              <a:spcAft>
                <a:spcPts val="0"/>
              </a:spcAft>
              <a:buClr>
                <a:srgbClr val="000000"/>
              </a:buClr>
              <a:buSzPts val="1700"/>
              <a:buFont typeface="Arial"/>
              <a:buNone/>
            </a:pPr>
            <a:r>
              <a:rPr lang="en-GB" sz="2400" b="1" i="0" u="none" strike="noStrike" cap="none">
                <a:solidFill>
                  <a:srgbClr val="242424"/>
                </a:solidFill>
              </a:rPr>
              <a:t>System Diagram</a:t>
            </a:r>
            <a:endParaRPr sz="2400" b="1" i="0" u="none" strike="noStrike" cap="none">
              <a:solidFill>
                <a:srgbClr val="000000"/>
              </a:solidFill>
            </a:endParaRPr>
          </a:p>
        </p:txBody>
      </p:sp>
      <p:pic>
        <p:nvPicPr>
          <p:cNvPr id="130" name="Google Shape;130;p18"/>
          <p:cNvPicPr preferRelativeResize="0"/>
          <p:nvPr/>
        </p:nvPicPr>
        <p:blipFill>
          <a:blip r:embed="rId6">
            <a:alphaModFix/>
          </a:blip>
          <a:stretch>
            <a:fillRect/>
          </a:stretch>
        </p:blipFill>
        <p:spPr>
          <a:xfrm>
            <a:off x="1510400" y="675675"/>
            <a:ext cx="6375157" cy="3896325"/>
          </a:xfrm>
          <a:prstGeom prst="rect">
            <a:avLst/>
          </a:prstGeom>
          <a:noFill/>
          <a:ln>
            <a:noFill/>
          </a:ln>
        </p:spPr>
      </p:pic>
      <p:sp>
        <p:nvSpPr>
          <p:cNvPr id="131" name="Google Shape;13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4"/>
        <p:cNvGrpSpPr/>
        <p:nvPr/>
      </p:nvGrpSpPr>
      <p:grpSpPr>
        <a:xfrm>
          <a:off x="0" y="0"/>
          <a:ext cx="0" cy="0"/>
          <a:chOff x="0" y="0"/>
          <a:chExt cx="0" cy="0"/>
        </a:xfrm>
      </p:grpSpPr>
      <p:sp>
        <p:nvSpPr>
          <p:cNvPr id="905" name="Google Shape;905;p72"/>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906" name="Google Shape;906;p72"/>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907" name="Google Shape;907;p72"/>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908" name="Google Shape;908;p72"/>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909" name="Google Shape;909;p72"/>
          <p:cNvSpPr txBox="1"/>
          <p:nvPr/>
        </p:nvSpPr>
        <p:spPr>
          <a:xfrm>
            <a:off x="354823" y="205250"/>
            <a:ext cx="33147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Output Prediction</a:t>
            </a:r>
            <a:endParaRPr sz="2400">
              <a:solidFill>
                <a:srgbClr val="242424"/>
              </a:solidFill>
            </a:endParaRPr>
          </a:p>
        </p:txBody>
      </p:sp>
      <p:sp>
        <p:nvSpPr>
          <p:cNvPr id="910" name="Google Shape;91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60</a:t>
            </a:fld>
            <a:endParaRPr/>
          </a:p>
        </p:txBody>
      </p:sp>
      <p:sp>
        <p:nvSpPr>
          <p:cNvPr id="911" name="Google Shape;911;p72"/>
          <p:cNvSpPr txBox="1"/>
          <p:nvPr/>
        </p:nvSpPr>
        <p:spPr>
          <a:xfrm>
            <a:off x="354825" y="802475"/>
            <a:ext cx="2758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a:solidFill>
                  <a:schemeClr val="dk2"/>
                </a:solidFill>
              </a:rPr>
              <a:t>Skin Tone Detection</a:t>
            </a:r>
            <a:endParaRPr sz="1200">
              <a:solidFill>
                <a:schemeClr val="dk2"/>
              </a:solidFill>
            </a:endParaRPr>
          </a:p>
        </p:txBody>
      </p:sp>
      <p:pic>
        <p:nvPicPr>
          <p:cNvPr id="912" name="Google Shape;912;p72"/>
          <p:cNvPicPr preferRelativeResize="0"/>
          <p:nvPr/>
        </p:nvPicPr>
        <p:blipFill>
          <a:blip r:embed="rId5">
            <a:alphaModFix/>
          </a:blip>
          <a:stretch>
            <a:fillRect/>
          </a:stretch>
        </p:blipFill>
        <p:spPr>
          <a:xfrm>
            <a:off x="354825" y="1201350"/>
            <a:ext cx="6377323" cy="32992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6"/>
        <p:cNvGrpSpPr/>
        <p:nvPr/>
      </p:nvGrpSpPr>
      <p:grpSpPr>
        <a:xfrm>
          <a:off x="0" y="0"/>
          <a:ext cx="0" cy="0"/>
          <a:chOff x="0" y="0"/>
          <a:chExt cx="0" cy="0"/>
        </a:xfrm>
      </p:grpSpPr>
      <p:sp>
        <p:nvSpPr>
          <p:cNvPr id="917" name="Google Shape;917;p73"/>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918" name="Google Shape;918;p73"/>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919" name="Google Shape;919;p73"/>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920" name="Google Shape;920;p73"/>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921" name="Google Shape;921;p73"/>
          <p:cNvSpPr txBox="1"/>
          <p:nvPr/>
        </p:nvSpPr>
        <p:spPr>
          <a:xfrm>
            <a:off x="354823" y="205250"/>
            <a:ext cx="33147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Output Prediction</a:t>
            </a:r>
            <a:endParaRPr sz="2400">
              <a:solidFill>
                <a:srgbClr val="242424"/>
              </a:solidFill>
            </a:endParaRPr>
          </a:p>
        </p:txBody>
      </p:sp>
      <p:sp>
        <p:nvSpPr>
          <p:cNvPr id="922" name="Google Shape;922;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61</a:t>
            </a:fld>
            <a:endParaRPr/>
          </a:p>
        </p:txBody>
      </p:sp>
      <p:sp>
        <p:nvSpPr>
          <p:cNvPr id="923" name="Google Shape;923;p73"/>
          <p:cNvSpPr txBox="1"/>
          <p:nvPr/>
        </p:nvSpPr>
        <p:spPr>
          <a:xfrm>
            <a:off x="354825" y="802475"/>
            <a:ext cx="38862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a:solidFill>
                  <a:schemeClr val="dk2"/>
                </a:solidFill>
              </a:rPr>
              <a:t>Predict the body type using Random Forest Classifier</a:t>
            </a:r>
            <a:endParaRPr sz="1200">
              <a:solidFill>
                <a:schemeClr val="dk2"/>
              </a:solidFill>
            </a:endParaRPr>
          </a:p>
        </p:txBody>
      </p:sp>
      <p:pic>
        <p:nvPicPr>
          <p:cNvPr id="924" name="Google Shape;924;p73"/>
          <p:cNvPicPr preferRelativeResize="0"/>
          <p:nvPr/>
        </p:nvPicPr>
        <p:blipFill rotWithShape="1">
          <a:blip r:embed="rId5">
            <a:alphaModFix/>
          </a:blip>
          <a:srcRect b="43181"/>
          <a:stretch/>
        </p:blipFill>
        <p:spPr>
          <a:xfrm>
            <a:off x="354825" y="1171775"/>
            <a:ext cx="7696200" cy="1466650"/>
          </a:xfrm>
          <a:prstGeom prst="rect">
            <a:avLst/>
          </a:prstGeom>
          <a:noFill/>
          <a:ln>
            <a:noFill/>
          </a:ln>
        </p:spPr>
      </p:pic>
      <p:pic>
        <p:nvPicPr>
          <p:cNvPr id="925" name="Google Shape;925;p73"/>
          <p:cNvPicPr preferRelativeResize="0"/>
          <p:nvPr/>
        </p:nvPicPr>
        <p:blipFill>
          <a:blip r:embed="rId6">
            <a:alphaModFix/>
          </a:blip>
          <a:stretch>
            <a:fillRect/>
          </a:stretch>
        </p:blipFill>
        <p:spPr>
          <a:xfrm>
            <a:off x="354825" y="3338500"/>
            <a:ext cx="6562725" cy="952500"/>
          </a:xfrm>
          <a:prstGeom prst="rect">
            <a:avLst/>
          </a:prstGeom>
          <a:noFill/>
          <a:ln>
            <a:noFill/>
          </a:ln>
        </p:spPr>
      </p:pic>
      <p:sp>
        <p:nvSpPr>
          <p:cNvPr id="926" name="Google Shape;926;p73"/>
          <p:cNvSpPr txBox="1"/>
          <p:nvPr/>
        </p:nvSpPr>
        <p:spPr>
          <a:xfrm>
            <a:off x="354825" y="2907500"/>
            <a:ext cx="8005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200">
                <a:solidFill>
                  <a:schemeClr val="dk2"/>
                </a:solidFill>
              </a:rPr>
              <a:t>This dictionary maps the numerical predictions (from the Random Forest model) to human-readable labels</a:t>
            </a:r>
            <a:endParaRPr sz="1200">
              <a:solidFill>
                <a:schemeClr val="dk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0"/>
        <p:cNvGrpSpPr/>
        <p:nvPr/>
      </p:nvGrpSpPr>
      <p:grpSpPr>
        <a:xfrm>
          <a:off x="0" y="0"/>
          <a:ext cx="0" cy="0"/>
          <a:chOff x="0" y="0"/>
          <a:chExt cx="0" cy="0"/>
        </a:xfrm>
      </p:grpSpPr>
      <p:sp>
        <p:nvSpPr>
          <p:cNvPr id="931" name="Google Shape;931;p74"/>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932" name="Google Shape;932;p74"/>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933" name="Google Shape;933;p74"/>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934" name="Google Shape;934;p74"/>
          <p:cNvSpPr txBox="1"/>
          <p:nvPr/>
        </p:nvSpPr>
        <p:spPr>
          <a:xfrm>
            <a:off x="7580540" y="4857000"/>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935" name="Google Shape;935;p74"/>
          <p:cNvSpPr txBox="1"/>
          <p:nvPr/>
        </p:nvSpPr>
        <p:spPr>
          <a:xfrm>
            <a:off x="354823" y="205250"/>
            <a:ext cx="33147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Output Prediction</a:t>
            </a:r>
            <a:endParaRPr sz="2400">
              <a:solidFill>
                <a:srgbClr val="242424"/>
              </a:solidFill>
            </a:endParaRPr>
          </a:p>
        </p:txBody>
      </p:sp>
      <p:sp>
        <p:nvSpPr>
          <p:cNvPr id="936" name="Google Shape;936;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62</a:t>
            </a:fld>
            <a:endParaRPr/>
          </a:p>
        </p:txBody>
      </p:sp>
      <p:sp>
        <p:nvSpPr>
          <p:cNvPr id="937" name="Google Shape;937;p74"/>
          <p:cNvSpPr txBox="1"/>
          <p:nvPr/>
        </p:nvSpPr>
        <p:spPr>
          <a:xfrm>
            <a:off x="245750" y="778788"/>
            <a:ext cx="3886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a:solidFill>
                  <a:schemeClr val="dk2"/>
                </a:solidFill>
              </a:rPr>
              <a:t>Prints the output</a:t>
            </a:r>
            <a:endParaRPr>
              <a:solidFill>
                <a:schemeClr val="dk2"/>
              </a:solidFill>
            </a:endParaRPr>
          </a:p>
        </p:txBody>
      </p:sp>
      <p:pic>
        <p:nvPicPr>
          <p:cNvPr id="938" name="Google Shape;938;p74"/>
          <p:cNvPicPr preferRelativeResize="0"/>
          <p:nvPr/>
        </p:nvPicPr>
        <p:blipFill rotWithShape="1">
          <a:blip r:embed="rId5">
            <a:alphaModFix/>
          </a:blip>
          <a:srcRect l="10182" t="26653" r="18055" b="24468"/>
          <a:stretch/>
        </p:blipFill>
        <p:spPr>
          <a:xfrm>
            <a:off x="245750" y="1238842"/>
            <a:ext cx="8652499" cy="331503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2"/>
        <p:cNvGrpSpPr/>
        <p:nvPr/>
      </p:nvGrpSpPr>
      <p:grpSpPr>
        <a:xfrm>
          <a:off x="0" y="0"/>
          <a:ext cx="0" cy="0"/>
          <a:chOff x="0" y="0"/>
          <a:chExt cx="0" cy="0"/>
        </a:xfrm>
      </p:grpSpPr>
      <p:sp>
        <p:nvSpPr>
          <p:cNvPr id="943" name="Google Shape;943;p75"/>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944" name="Google Shape;944;p75"/>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945" name="Google Shape;945;p75"/>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946" name="Google Shape;946;p75"/>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947" name="Google Shape;947;p75"/>
          <p:cNvSpPr txBox="1"/>
          <p:nvPr/>
        </p:nvSpPr>
        <p:spPr>
          <a:xfrm>
            <a:off x="354823" y="205250"/>
            <a:ext cx="33147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Output Prediction</a:t>
            </a:r>
            <a:endParaRPr sz="2400">
              <a:solidFill>
                <a:srgbClr val="242424"/>
              </a:solidFill>
            </a:endParaRPr>
          </a:p>
        </p:txBody>
      </p:sp>
      <p:sp>
        <p:nvSpPr>
          <p:cNvPr id="948" name="Google Shape;948;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63</a:t>
            </a:fld>
            <a:endParaRPr/>
          </a:p>
        </p:txBody>
      </p:sp>
      <p:sp>
        <p:nvSpPr>
          <p:cNvPr id="949" name="Google Shape;949;p75"/>
          <p:cNvSpPr txBox="1"/>
          <p:nvPr/>
        </p:nvSpPr>
        <p:spPr>
          <a:xfrm>
            <a:off x="233375" y="574538"/>
            <a:ext cx="38862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600">
                <a:solidFill>
                  <a:srgbClr val="004AAD"/>
                </a:solidFill>
              </a:rPr>
              <a:t>Sample Input 01</a:t>
            </a:r>
            <a:endParaRPr sz="1600">
              <a:solidFill>
                <a:srgbClr val="004AAD"/>
              </a:solidFill>
            </a:endParaRPr>
          </a:p>
        </p:txBody>
      </p:sp>
      <p:sp>
        <p:nvSpPr>
          <p:cNvPr id="950" name="Google Shape;950;p75"/>
          <p:cNvSpPr txBox="1"/>
          <p:nvPr/>
        </p:nvSpPr>
        <p:spPr>
          <a:xfrm>
            <a:off x="4770750" y="3578775"/>
            <a:ext cx="1076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test1.png</a:t>
            </a:r>
            <a:endParaRPr sz="1200">
              <a:solidFill>
                <a:schemeClr val="dk2"/>
              </a:solidFill>
            </a:endParaRPr>
          </a:p>
        </p:txBody>
      </p:sp>
      <p:sp>
        <p:nvSpPr>
          <p:cNvPr id="951" name="Google Shape;951;p75"/>
          <p:cNvSpPr txBox="1"/>
          <p:nvPr/>
        </p:nvSpPr>
        <p:spPr>
          <a:xfrm>
            <a:off x="328625" y="3593725"/>
            <a:ext cx="2574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rgbClr val="FF0000"/>
                </a:solidFill>
              </a:rPr>
              <a:t>Predicted Outcome</a:t>
            </a:r>
            <a:endParaRPr sz="1800" b="1">
              <a:solidFill>
                <a:srgbClr val="FF0000"/>
              </a:solidFill>
            </a:endParaRPr>
          </a:p>
        </p:txBody>
      </p:sp>
      <p:pic>
        <p:nvPicPr>
          <p:cNvPr id="952" name="Google Shape;952;p75"/>
          <p:cNvPicPr preferRelativeResize="0"/>
          <p:nvPr/>
        </p:nvPicPr>
        <p:blipFill>
          <a:blip r:embed="rId5">
            <a:alphaModFix/>
          </a:blip>
          <a:stretch>
            <a:fillRect/>
          </a:stretch>
        </p:blipFill>
        <p:spPr>
          <a:xfrm>
            <a:off x="4770750" y="945075"/>
            <a:ext cx="4042275" cy="2694850"/>
          </a:xfrm>
          <a:prstGeom prst="rect">
            <a:avLst/>
          </a:prstGeom>
          <a:noFill/>
          <a:ln>
            <a:noFill/>
          </a:ln>
        </p:spPr>
      </p:pic>
      <p:pic>
        <p:nvPicPr>
          <p:cNvPr id="953" name="Google Shape;953;p75"/>
          <p:cNvPicPr preferRelativeResize="0"/>
          <p:nvPr/>
        </p:nvPicPr>
        <p:blipFill rotWithShape="1">
          <a:blip r:embed="rId6">
            <a:alphaModFix/>
          </a:blip>
          <a:srcRect l="7185" t="28361" r="56563" b="59820"/>
          <a:stretch/>
        </p:blipFill>
        <p:spPr>
          <a:xfrm>
            <a:off x="328625" y="1048825"/>
            <a:ext cx="5955725" cy="1092201"/>
          </a:xfrm>
          <a:prstGeom prst="rect">
            <a:avLst/>
          </a:prstGeom>
          <a:noFill/>
          <a:ln>
            <a:noFill/>
          </a:ln>
        </p:spPr>
      </p:pic>
      <p:pic>
        <p:nvPicPr>
          <p:cNvPr id="954" name="Google Shape;954;p75"/>
          <p:cNvPicPr preferRelativeResize="0"/>
          <p:nvPr/>
        </p:nvPicPr>
        <p:blipFill rotWithShape="1">
          <a:blip r:embed="rId6">
            <a:alphaModFix/>
          </a:blip>
          <a:srcRect l="4907" t="74354" r="10332" b="16875"/>
          <a:stretch/>
        </p:blipFill>
        <p:spPr>
          <a:xfrm>
            <a:off x="328625" y="4084025"/>
            <a:ext cx="8666323" cy="5044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8"/>
        <p:cNvGrpSpPr/>
        <p:nvPr/>
      </p:nvGrpSpPr>
      <p:grpSpPr>
        <a:xfrm>
          <a:off x="0" y="0"/>
          <a:ext cx="0" cy="0"/>
          <a:chOff x="0" y="0"/>
          <a:chExt cx="0" cy="0"/>
        </a:xfrm>
      </p:grpSpPr>
      <p:sp>
        <p:nvSpPr>
          <p:cNvPr id="959" name="Google Shape;959;p76"/>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960" name="Google Shape;960;p76"/>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961" name="Google Shape;961;p76"/>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962" name="Google Shape;962;p76"/>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963" name="Google Shape;963;p76"/>
          <p:cNvSpPr txBox="1"/>
          <p:nvPr/>
        </p:nvSpPr>
        <p:spPr>
          <a:xfrm>
            <a:off x="354823" y="205250"/>
            <a:ext cx="33147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Output Prediction</a:t>
            </a:r>
            <a:endParaRPr sz="2400">
              <a:solidFill>
                <a:srgbClr val="242424"/>
              </a:solidFill>
            </a:endParaRPr>
          </a:p>
        </p:txBody>
      </p:sp>
      <p:sp>
        <p:nvSpPr>
          <p:cNvPr id="964" name="Google Shape;964;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64</a:t>
            </a:fld>
            <a:endParaRPr/>
          </a:p>
        </p:txBody>
      </p:sp>
      <p:sp>
        <p:nvSpPr>
          <p:cNvPr id="965" name="Google Shape;965;p76"/>
          <p:cNvSpPr txBox="1"/>
          <p:nvPr/>
        </p:nvSpPr>
        <p:spPr>
          <a:xfrm>
            <a:off x="233375" y="574538"/>
            <a:ext cx="38862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600">
                <a:solidFill>
                  <a:srgbClr val="004AAD"/>
                </a:solidFill>
              </a:rPr>
              <a:t>Sample Input 02</a:t>
            </a:r>
            <a:endParaRPr sz="1600">
              <a:solidFill>
                <a:srgbClr val="004AAD"/>
              </a:solidFill>
            </a:endParaRPr>
          </a:p>
        </p:txBody>
      </p:sp>
      <p:sp>
        <p:nvSpPr>
          <p:cNvPr id="966" name="Google Shape;966;p76"/>
          <p:cNvSpPr txBox="1"/>
          <p:nvPr/>
        </p:nvSpPr>
        <p:spPr>
          <a:xfrm>
            <a:off x="6162875" y="3714725"/>
            <a:ext cx="1076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1.png</a:t>
            </a:r>
            <a:endParaRPr sz="1200">
              <a:solidFill>
                <a:schemeClr val="dk2"/>
              </a:solidFill>
            </a:endParaRPr>
          </a:p>
        </p:txBody>
      </p:sp>
      <p:sp>
        <p:nvSpPr>
          <p:cNvPr id="967" name="Google Shape;967;p76"/>
          <p:cNvSpPr txBox="1"/>
          <p:nvPr/>
        </p:nvSpPr>
        <p:spPr>
          <a:xfrm>
            <a:off x="328625" y="3593725"/>
            <a:ext cx="2574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rgbClr val="FF0000"/>
                </a:solidFill>
              </a:rPr>
              <a:t>Predicted Outcome</a:t>
            </a:r>
            <a:endParaRPr sz="1800" b="1">
              <a:solidFill>
                <a:srgbClr val="FF0000"/>
              </a:solidFill>
            </a:endParaRPr>
          </a:p>
        </p:txBody>
      </p:sp>
      <p:pic>
        <p:nvPicPr>
          <p:cNvPr id="968" name="Google Shape;968;p76"/>
          <p:cNvPicPr preferRelativeResize="0"/>
          <p:nvPr/>
        </p:nvPicPr>
        <p:blipFill>
          <a:blip r:embed="rId5">
            <a:alphaModFix/>
          </a:blip>
          <a:stretch>
            <a:fillRect/>
          </a:stretch>
        </p:blipFill>
        <p:spPr>
          <a:xfrm>
            <a:off x="6232025" y="411775"/>
            <a:ext cx="2554852" cy="3406469"/>
          </a:xfrm>
          <a:prstGeom prst="rect">
            <a:avLst/>
          </a:prstGeom>
          <a:noFill/>
          <a:ln>
            <a:noFill/>
          </a:ln>
        </p:spPr>
      </p:pic>
      <p:pic>
        <p:nvPicPr>
          <p:cNvPr id="969" name="Google Shape;969;p76"/>
          <p:cNvPicPr preferRelativeResize="0"/>
          <p:nvPr/>
        </p:nvPicPr>
        <p:blipFill rotWithShape="1">
          <a:blip r:embed="rId6">
            <a:alphaModFix/>
          </a:blip>
          <a:srcRect l="6960" t="27818" r="56789" b="60174"/>
          <a:stretch/>
        </p:blipFill>
        <p:spPr>
          <a:xfrm>
            <a:off x="328625" y="1005650"/>
            <a:ext cx="6359674" cy="1184849"/>
          </a:xfrm>
          <a:prstGeom prst="rect">
            <a:avLst/>
          </a:prstGeom>
          <a:noFill/>
          <a:ln>
            <a:noFill/>
          </a:ln>
        </p:spPr>
      </p:pic>
      <p:pic>
        <p:nvPicPr>
          <p:cNvPr id="970" name="Google Shape;970;p76"/>
          <p:cNvPicPr preferRelativeResize="0"/>
          <p:nvPr/>
        </p:nvPicPr>
        <p:blipFill rotWithShape="1">
          <a:blip r:embed="rId6">
            <a:alphaModFix/>
          </a:blip>
          <a:srcRect l="5222" t="73401" r="4881" b="16791"/>
          <a:stretch/>
        </p:blipFill>
        <p:spPr>
          <a:xfrm>
            <a:off x="354813" y="4112125"/>
            <a:ext cx="8523086" cy="52301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4"/>
        <p:cNvGrpSpPr/>
        <p:nvPr/>
      </p:nvGrpSpPr>
      <p:grpSpPr>
        <a:xfrm>
          <a:off x="0" y="0"/>
          <a:ext cx="0" cy="0"/>
          <a:chOff x="0" y="0"/>
          <a:chExt cx="0" cy="0"/>
        </a:xfrm>
      </p:grpSpPr>
      <p:sp>
        <p:nvSpPr>
          <p:cNvPr id="975" name="Google Shape;975;p77"/>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976" name="Google Shape;976;p77"/>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977" name="Google Shape;977;p77"/>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978" name="Google Shape;978;p77"/>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979" name="Google Shape;979;p77"/>
          <p:cNvSpPr txBox="1"/>
          <p:nvPr/>
        </p:nvSpPr>
        <p:spPr>
          <a:xfrm>
            <a:off x="354823" y="205250"/>
            <a:ext cx="3314700" cy="369300"/>
          </a:xfrm>
          <a:prstGeom prst="rect">
            <a:avLst/>
          </a:prstGeom>
          <a:noFill/>
          <a:ln>
            <a:noFill/>
          </a:ln>
        </p:spPr>
        <p:txBody>
          <a:bodyPr spcFirstLastPara="1" wrap="square" lIns="0" tIns="0" rIns="0" bIns="0" anchor="t" anchorCtr="0">
            <a:spAutoFit/>
          </a:bodyPr>
          <a:lstStyle/>
          <a:p>
            <a:pPr marL="0" marR="0" lvl="0" indent="0" algn="l" rtl="0">
              <a:lnSpc>
                <a:spcPct val="130001"/>
              </a:lnSpc>
              <a:spcBef>
                <a:spcPts val="0"/>
              </a:spcBef>
              <a:spcAft>
                <a:spcPts val="0"/>
              </a:spcAft>
              <a:buClr>
                <a:srgbClr val="000000"/>
              </a:buClr>
              <a:buSzPts val="3100"/>
              <a:buFont typeface="Arial"/>
              <a:buNone/>
            </a:pPr>
            <a:r>
              <a:rPr lang="en-GB" sz="2400">
                <a:solidFill>
                  <a:srgbClr val="242424"/>
                </a:solidFill>
              </a:rPr>
              <a:t>Output Prediction</a:t>
            </a:r>
            <a:endParaRPr sz="2400">
              <a:solidFill>
                <a:srgbClr val="242424"/>
              </a:solidFill>
            </a:endParaRPr>
          </a:p>
        </p:txBody>
      </p:sp>
      <p:sp>
        <p:nvSpPr>
          <p:cNvPr id="980" name="Google Shape;98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65</a:t>
            </a:fld>
            <a:endParaRPr/>
          </a:p>
        </p:txBody>
      </p:sp>
      <p:sp>
        <p:nvSpPr>
          <p:cNvPr id="981" name="Google Shape;981;p77"/>
          <p:cNvSpPr txBox="1"/>
          <p:nvPr/>
        </p:nvSpPr>
        <p:spPr>
          <a:xfrm>
            <a:off x="233375" y="574538"/>
            <a:ext cx="38862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GB" sz="1600">
                <a:solidFill>
                  <a:srgbClr val="004AAD"/>
                </a:solidFill>
              </a:rPr>
              <a:t>Sample Input 03</a:t>
            </a:r>
            <a:endParaRPr sz="1600">
              <a:solidFill>
                <a:srgbClr val="004AAD"/>
              </a:solidFill>
            </a:endParaRPr>
          </a:p>
        </p:txBody>
      </p:sp>
      <p:pic>
        <p:nvPicPr>
          <p:cNvPr id="982" name="Google Shape;982;p77"/>
          <p:cNvPicPr preferRelativeResize="0"/>
          <p:nvPr/>
        </p:nvPicPr>
        <p:blipFill rotWithShape="1">
          <a:blip r:embed="rId5">
            <a:alphaModFix/>
          </a:blip>
          <a:srcRect l="4918" t="73598" r="12695" b="16804"/>
          <a:stretch/>
        </p:blipFill>
        <p:spPr>
          <a:xfrm>
            <a:off x="328625" y="4043222"/>
            <a:ext cx="8486750" cy="556154"/>
          </a:xfrm>
          <a:prstGeom prst="rect">
            <a:avLst/>
          </a:prstGeom>
          <a:noFill/>
          <a:ln>
            <a:noFill/>
          </a:ln>
        </p:spPr>
      </p:pic>
      <p:pic>
        <p:nvPicPr>
          <p:cNvPr id="983" name="Google Shape;983;p77"/>
          <p:cNvPicPr preferRelativeResize="0"/>
          <p:nvPr/>
        </p:nvPicPr>
        <p:blipFill>
          <a:blip r:embed="rId6">
            <a:alphaModFix/>
          </a:blip>
          <a:stretch>
            <a:fillRect/>
          </a:stretch>
        </p:blipFill>
        <p:spPr>
          <a:xfrm>
            <a:off x="4330175" y="1117000"/>
            <a:ext cx="4485200" cy="2522925"/>
          </a:xfrm>
          <a:prstGeom prst="rect">
            <a:avLst/>
          </a:prstGeom>
          <a:noFill/>
          <a:ln>
            <a:noFill/>
          </a:ln>
        </p:spPr>
      </p:pic>
      <p:pic>
        <p:nvPicPr>
          <p:cNvPr id="984" name="Google Shape;984;p77"/>
          <p:cNvPicPr preferRelativeResize="0"/>
          <p:nvPr/>
        </p:nvPicPr>
        <p:blipFill rotWithShape="1">
          <a:blip r:embed="rId7">
            <a:alphaModFix/>
          </a:blip>
          <a:srcRect l="6950" t="16387" r="33233" b="61422"/>
          <a:stretch/>
        </p:blipFill>
        <p:spPr>
          <a:xfrm>
            <a:off x="328625" y="945075"/>
            <a:ext cx="5747573" cy="1199351"/>
          </a:xfrm>
          <a:prstGeom prst="rect">
            <a:avLst/>
          </a:prstGeom>
          <a:noFill/>
          <a:ln>
            <a:noFill/>
          </a:ln>
        </p:spPr>
      </p:pic>
      <p:sp>
        <p:nvSpPr>
          <p:cNvPr id="985" name="Google Shape;985;p77"/>
          <p:cNvSpPr txBox="1"/>
          <p:nvPr/>
        </p:nvSpPr>
        <p:spPr>
          <a:xfrm>
            <a:off x="4319275" y="3639925"/>
            <a:ext cx="1076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khaby1.png</a:t>
            </a:r>
            <a:endParaRPr sz="1200">
              <a:solidFill>
                <a:schemeClr val="dk2"/>
              </a:solidFill>
            </a:endParaRPr>
          </a:p>
        </p:txBody>
      </p:sp>
      <p:sp>
        <p:nvSpPr>
          <p:cNvPr id="986" name="Google Shape;986;p77"/>
          <p:cNvSpPr txBox="1"/>
          <p:nvPr/>
        </p:nvSpPr>
        <p:spPr>
          <a:xfrm>
            <a:off x="328625" y="3593725"/>
            <a:ext cx="2574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rgbClr val="FF0000"/>
                </a:solidFill>
              </a:rPr>
              <a:t>Predicted Outcome</a:t>
            </a:r>
            <a:endParaRPr sz="1800" b="1">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0"/>
        <p:cNvGrpSpPr/>
        <p:nvPr/>
      </p:nvGrpSpPr>
      <p:grpSpPr>
        <a:xfrm>
          <a:off x="0" y="0"/>
          <a:ext cx="0" cy="0"/>
          <a:chOff x="0" y="0"/>
          <a:chExt cx="0" cy="0"/>
        </a:xfrm>
      </p:grpSpPr>
      <p:sp>
        <p:nvSpPr>
          <p:cNvPr id="991" name="Google Shape;991;p78"/>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992" name="Google Shape;992;p78"/>
          <p:cNvPicPr preferRelativeResize="0"/>
          <p:nvPr/>
        </p:nvPicPr>
        <p:blipFill rotWithShape="1">
          <a:blip r:embed="rId4">
            <a:alphaModFix amt="80000"/>
          </a:blip>
          <a:srcRect r="36908"/>
          <a:stretch/>
        </p:blipFill>
        <p:spPr>
          <a:xfrm>
            <a:off x="0" y="4724400"/>
            <a:ext cx="2574551" cy="411200"/>
          </a:xfrm>
          <a:prstGeom prst="rect">
            <a:avLst/>
          </a:prstGeom>
          <a:noFill/>
          <a:ln>
            <a:noFill/>
          </a:ln>
        </p:spPr>
      </p:pic>
      <p:sp>
        <p:nvSpPr>
          <p:cNvPr id="993" name="Google Shape;993;p78"/>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lvl="0" indent="0" algn="ctr" rtl="0">
              <a:lnSpc>
                <a:spcPct val="130009"/>
              </a:lnSpc>
              <a:spcBef>
                <a:spcPts val="0"/>
              </a:spcBef>
              <a:spcAft>
                <a:spcPts val="0"/>
              </a:spcAft>
              <a:buClr>
                <a:schemeClr val="dk1"/>
              </a:buClr>
              <a:buSzPts val="1400"/>
              <a:buFont typeface="Arial"/>
              <a:buNone/>
            </a:pPr>
            <a:r>
              <a:rPr lang="en-GB">
                <a:solidFill>
                  <a:srgbClr val="242424"/>
                </a:solidFill>
              </a:rPr>
              <a:t>IT21322280    |   Shaakir J.H.M   |  24-25J-155</a:t>
            </a:r>
            <a:endParaRPr>
              <a:solidFill>
                <a:srgbClr val="242424"/>
              </a:solidFill>
            </a:endParaRPr>
          </a:p>
        </p:txBody>
      </p:sp>
      <p:sp>
        <p:nvSpPr>
          <p:cNvPr id="994" name="Google Shape;994;p78"/>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995" name="Google Shape;995;p78"/>
          <p:cNvSpPr txBox="1"/>
          <p:nvPr/>
        </p:nvSpPr>
        <p:spPr>
          <a:xfrm>
            <a:off x="748850" y="195575"/>
            <a:ext cx="1508100" cy="338700"/>
          </a:xfrm>
          <a:prstGeom prst="rect">
            <a:avLst/>
          </a:prstGeom>
          <a:noFill/>
          <a:ln>
            <a:noFill/>
          </a:ln>
        </p:spPr>
        <p:txBody>
          <a:bodyPr spcFirstLastPara="1" wrap="square" lIns="0" tIns="0" rIns="0" bIns="0" anchor="ctr" anchorCtr="0">
            <a:noAutofit/>
          </a:bodyPr>
          <a:lstStyle/>
          <a:p>
            <a:pPr marL="0" marR="0" lvl="0" indent="0" algn="l" rtl="0">
              <a:lnSpc>
                <a:spcPct val="129992"/>
              </a:lnSpc>
              <a:spcBef>
                <a:spcPts val="0"/>
              </a:spcBef>
              <a:spcAft>
                <a:spcPts val="0"/>
              </a:spcAft>
              <a:buClr>
                <a:srgbClr val="000000"/>
              </a:buClr>
              <a:buSzPts val="2500"/>
              <a:buFont typeface="Arial"/>
              <a:buNone/>
            </a:pPr>
            <a:r>
              <a:rPr lang="en-GB" sz="2200">
                <a:solidFill>
                  <a:srgbClr val="242424"/>
                </a:solidFill>
              </a:rPr>
              <a:t>References</a:t>
            </a:r>
            <a:endParaRPr sz="2200" i="0" u="none" strike="noStrike" cap="none">
              <a:solidFill>
                <a:srgbClr val="000000"/>
              </a:solidFill>
            </a:endParaRPr>
          </a:p>
        </p:txBody>
      </p:sp>
      <p:sp>
        <p:nvSpPr>
          <p:cNvPr id="996" name="Google Shape;996;p78"/>
          <p:cNvSpPr txBox="1"/>
          <p:nvPr/>
        </p:nvSpPr>
        <p:spPr>
          <a:xfrm>
            <a:off x="378125" y="534275"/>
            <a:ext cx="8408100" cy="426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dk1"/>
                </a:solidFill>
                <a:latin typeface="Calibri"/>
                <a:ea typeface="Calibri"/>
                <a:cs typeface="Calibri"/>
                <a:sym typeface="Calibri"/>
              </a:rPr>
              <a:t>[1] S. Shete, H. Darshan, M. Thakare and K. Dhuri, "AI based Fashion Stylist Recommendation System," 2024 11th International Conference on Computing for Sustainable Global Development (INDIACom), New Delhi, India, 2024, pp. 697-701, doi: 10.23919/INDIACom61295.2024.10498329.</a:t>
            </a:r>
            <a:endParaRPr sz="1600">
              <a:solidFill>
                <a:schemeClr val="dk1"/>
              </a:solidFill>
              <a:latin typeface="Calibri"/>
              <a:ea typeface="Calibri"/>
              <a:cs typeface="Calibri"/>
              <a:sym typeface="Calibri"/>
            </a:endParaRPr>
          </a:p>
          <a:p>
            <a:pPr marL="0" lvl="0" indent="0" algn="l" rtl="0">
              <a:spcBef>
                <a:spcPts val="1000"/>
              </a:spcBef>
              <a:spcAft>
                <a:spcPts val="0"/>
              </a:spcAft>
              <a:buNone/>
            </a:pPr>
            <a:r>
              <a:rPr lang="en-GB" sz="1600">
                <a:solidFill>
                  <a:schemeClr val="dk1"/>
                </a:solidFill>
                <a:latin typeface="Calibri"/>
                <a:ea typeface="Calibri"/>
                <a:cs typeface="Calibri"/>
                <a:sym typeface="Calibri"/>
              </a:rPr>
              <a:t>[2] S. Elsawaf and A. Barbar, "Online Fitting Room: A Mobile Shopping Application using Augmented Reality (AR) Technology," 2023 18th International Joint Symposium on Artificial Intelligence and Natural Language Processing (iSAI-NLP), Bangkok, Thailand, 2023, pp. 1-5, doi: 10.1109/iSAI-NLP60301.2023.10354859.</a:t>
            </a:r>
            <a:endParaRPr sz="1600">
              <a:solidFill>
                <a:schemeClr val="dk1"/>
              </a:solidFill>
              <a:latin typeface="Calibri"/>
              <a:ea typeface="Calibri"/>
              <a:cs typeface="Calibri"/>
              <a:sym typeface="Calibri"/>
            </a:endParaRPr>
          </a:p>
          <a:p>
            <a:pPr marL="0" lvl="0" indent="0" algn="l" rtl="0">
              <a:spcBef>
                <a:spcPts val="1000"/>
              </a:spcBef>
              <a:spcAft>
                <a:spcPts val="0"/>
              </a:spcAft>
              <a:buNone/>
            </a:pPr>
            <a:r>
              <a:rPr lang="en-GB" sz="1600">
                <a:solidFill>
                  <a:schemeClr val="dk1"/>
                </a:solidFill>
                <a:latin typeface="Calibri"/>
                <a:ea typeface="Calibri"/>
                <a:cs typeface="Calibri"/>
                <a:sym typeface="Calibri"/>
              </a:rPr>
              <a:t>[3] A. Mishra, S. Kaintura, Y. S. Yadav, V. Joshi, H. Vaidya and A. Kapruwan, "GANs and Augmented Reality in Virtual Clothing Try-On," 2024 International Conference on Intelligent and Innovative Technologies in Computing, Electrical and Electronics (IITCEE), Bangalore, India, 2024, pp. 1-6, doi: 10.1109/IITCEE59897.2024.10467813.</a:t>
            </a:r>
            <a:endParaRPr sz="1600">
              <a:solidFill>
                <a:schemeClr val="dk1"/>
              </a:solidFill>
              <a:latin typeface="Calibri"/>
              <a:ea typeface="Calibri"/>
              <a:cs typeface="Calibri"/>
              <a:sym typeface="Calibri"/>
            </a:endParaRPr>
          </a:p>
          <a:p>
            <a:pPr marL="0" lvl="0" indent="0" algn="l" rtl="0">
              <a:spcBef>
                <a:spcPts val="1000"/>
              </a:spcBef>
              <a:spcAft>
                <a:spcPts val="1000"/>
              </a:spcAft>
              <a:buNone/>
            </a:pPr>
            <a:r>
              <a:rPr lang="en-GB" sz="1600">
                <a:solidFill>
                  <a:schemeClr val="dk1"/>
                </a:solidFill>
                <a:latin typeface="Calibri"/>
                <a:ea typeface="Calibri"/>
                <a:cs typeface="Calibri"/>
                <a:sym typeface="Calibri"/>
              </a:rPr>
              <a:t>[4] L. Sivaranjani, S. K. Rachamadugu, B. V. S. Reddy, B. R. A, M. Sakthivel and S. Depuru, "Fashion Recommendation System Using Machine Learning," 2023 4th International Conference on Smart Electronics and Communication (ICOSEC), Trichy, India, 2023, pp. 1367-1374, doi: 10.1109/ICOSEC58147.2023.10275967.</a:t>
            </a:r>
            <a:endParaRPr sz="1600">
              <a:solidFill>
                <a:schemeClr val="dk1"/>
              </a:solidFill>
              <a:latin typeface="Calibri"/>
              <a:ea typeface="Calibri"/>
              <a:cs typeface="Calibri"/>
              <a:sym typeface="Calibri"/>
            </a:endParaRPr>
          </a:p>
        </p:txBody>
      </p:sp>
      <p:sp>
        <p:nvSpPr>
          <p:cNvPr id="997" name="Google Shape;997;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1"/>
        <p:cNvGrpSpPr/>
        <p:nvPr/>
      </p:nvGrpSpPr>
      <p:grpSpPr>
        <a:xfrm>
          <a:off x="0" y="0"/>
          <a:ext cx="0" cy="0"/>
          <a:chOff x="0" y="0"/>
          <a:chExt cx="0" cy="0"/>
        </a:xfrm>
      </p:grpSpPr>
      <p:sp>
        <p:nvSpPr>
          <p:cNvPr id="1002" name="Google Shape;1002;p79"/>
          <p:cNvSpPr txBox="1"/>
          <p:nvPr/>
        </p:nvSpPr>
        <p:spPr>
          <a:xfrm>
            <a:off x="917551" y="2210668"/>
            <a:ext cx="6725400" cy="523200"/>
          </a:xfrm>
          <a:prstGeom prst="rect">
            <a:avLst/>
          </a:prstGeom>
          <a:noFill/>
          <a:ln>
            <a:noFill/>
          </a:ln>
        </p:spPr>
        <p:txBody>
          <a:bodyPr spcFirstLastPara="1" wrap="square" lIns="0" tIns="0" rIns="0" bIns="0" anchor="t" anchorCtr="0">
            <a:spAutoFit/>
          </a:bodyPr>
          <a:lstStyle/>
          <a:p>
            <a:pPr marL="0" marR="0" lvl="0" indent="0" algn="ctr" rtl="0">
              <a:lnSpc>
                <a:spcPct val="130005"/>
              </a:lnSpc>
              <a:spcBef>
                <a:spcPts val="0"/>
              </a:spcBef>
              <a:spcAft>
                <a:spcPts val="0"/>
              </a:spcAft>
              <a:buClr>
                <a:srgbClr val="000000"/>
              </a:buClr>
              <a:buSzPts val="3400"/>
              <a:buFont typeface="Arial"/>
              <a:buNone/>
            </a:pPr>
            <a:r>
              <a:rPr lang="en-GB" sz="3400" b="1" i="0" u="none" strike="noStrike" cap="none">
                <a:solidFill>
                  <a:srgbClr val="242424"/>
                </a:solidFill>
              </a:rPr>
              <a:t>IT</a:t>
            </a:r>
            <a:r>
              <a:rPr lang="en-GB" sz="3400" b="1">
                <a:solidFill>
                  <a:srgbClr val="242424"/>
                </a:solidFill>
              </a:rPr>
              <a:t>21180798</a:t>
            </a:r>
            <a:r>
              <a:rPr lang="en-GB" sz="3400" b="1" i="0" u="none" strike="noStrike" cap="none">
                <a:solidFill>
                  <a:srgbClr val="242424"/>
                </a:solidFill>
              </a:rPr>
              <a:t> | </a:t>
            </a:r>
            <a:r>
              <a:rPr lang="en-GB" sz="3400" b="1">
                <a:solidFill>
                  <a:srgbClr val="242424"/>
                </a:solidFill>
              </a:rPr>
              <a:t>Vikasitha M.K.I.</a:t>
            </a:r>
            <a:endParaRPr sz="700" b="1" i="0" u="none" strike="noStrike" cap="none">
              <a:solidFill>
                <a:srgbClr val="000000"/>
              </a:solidFill>
            </a:endParaRPr>
          </a:p>
        </p:txBody>
      </p:sp>
      <p:sp>
        <p:nvSpPr>
          <p:cNvPr id="1003" name="Google Shape;1003;p79"/>
          <p:cNvSpPr txBox="1"/>
          <p:nvPr/>
        </p:nvSpPr>
        <p:spPr>
          <a:xfrm>
            <a:off x="1886250" y="2912513"/>
            <a:ext cx="5756700" cy="885000"/>
          </a:xfrm>
          <a:prstGeom prst="rect">
            <a:avLst/>
          </a:prstGeom>
          <a:noFill/>
          <a:ln>
            <a:noFill/>
          </a:ln>
        </p:spPr>
        <p:txBody>
          <a:bodyPr spcFirstLastPara="1" wrap="square" lIns="0" tIns="0" rIns="0" bIns="0" anchor="t" anchorCtr="0">
            <a:spAutoFit/>
          </a:bodyPr>
          <a:lstStyle/>
          <a:p>
            <a:pPr marL="0" marR="0" lvl="0" indent="0" algn="ctr" rtl="0">
              <a:lnSpc>
                <a:spcPct val="130007"/>
              </a:lnSpc>
              <a:spcBef>
                <a:spcPts val="0"/>
              </a:spcBef>
              <a:spcAft>
                <a:spcPts val="0"/>
              </a:spcAft>
              <a:buClr>
                <a:srgbClr val="000000"/>
              </a:buClr>
              <a:buSzPts val="2500"/>
              <a:buFont typeface="Arial"/>
              <a:buNone/>
            </a:pPr>
            <a:r>
              <a:rPr lang="en-GB" sz="2500" b="0" i="0" u="none" strike="noStrike" cap="none">
                <a:solidFill>
                  <a:srgbClr val="242424"/>
                </a:solidFill>
                <a:latin typeface="Arial"/>
                <a:ea typeface="Arial"/>
                <a:cs typeface="Arial"/>
                <a:sym typeface="Arial"/>
              </a:rPr>
              <a:t>Specialization: </a:t>
            </a:r>
            <a:r>
              <a:rPr lang="en-GB" sz="2300">
                <a:solidFill>
                  <a:srgbClr val="242424"/>
                </a:solidFill>
              </a:rPr>
              <a:t>Information Technology</a:t>
            </a:r>
            <a:endParaRPr sz="700">
              <a:solidFill>
                <a:schemeClr val="dk1"/>
              </a:solidFill>
            </a:endParaRPr>
          </a:p>
          <a:p>
            <a:pPr marL="0" marR="0" lvl="0" indent="0" algn="ctr" rtl="0">
              <a:lnSpc>
                <a:spcPct val="130007"/>
              </a:lnSpc>
              <a:spcBef>
                <a:spcPts val="0"/>
              </a:spcBef>
              <a:spcAft>
                <a:spcPts val="0"/>
              </a:spcAft>
              <a:buClr>
                <a:srgbClr val="000000"/>
              </a:buClr>
              <a:buSzPts val="2500"/>
              <a:buFont typeface="Arial"/>
              <a:buNone/>
            </a:pPr>
            <a:endParaRPr sz="2500">
              <a:solidFill>
                <a:srgbClr val="242424"/>
              </a:solidFill>
            </a:endParaRPr>
          </a:p>
        </p:txBody>
      </p:sp>
      <p:sp>
        <p:nvSpPr>
          <p:cNvPr id="1004" name="Google Shape;1004;p79"/>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005" name="Google Shape;1005;p79"/>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006" name="Google Shape;1006;p79"/>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007" name="Google Shape;1007;p79"/>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008" name="Google Shape;1008;p79"/>
          <p:cNvPicPr preferRelativeResize="0"/>
          <p:nvPr/>
        </p:nvPicPr>
        <p:blipFill>
          <a:blip r:embed="rId5">
            <a:alphaModFix/>
          </a:blip>
          <a:stretch>
            <a:fillRect/>
          </a:stretch>
        </p:blipFill>
        <p:spPr>
          <a:xfrm>
            <a:off x="7565100" y="145913"/>
            <a:ext cx="1439695" cy="1839726"/>
          </a:xfrm>
          <a:prstGeom prst="rect">
            <a:avLst/>
          </a:prstGeom>
          <a:noFill/>
          <a:ln>
            <a:noFill/>
          </a:ln>
        </p:spPr>
      </p:pic>
      <p:sp>
        <p:nvSpPr>
          <p:cNvPr id="1009" name="Google Shape;1009;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3"/>
        <p:cNvGrpSpPr/>
        <p:nvPr/>
      </p:nvGrpSpPr>
      <p:grpSpPr>
        <a:xfrm>
          <a:off x="0" y="0"/>
          <a:ext cx="0" cy="0"/>
          <a:chOff x="0" y="0"/>
          <a:chExt cx="0" cy="0"/>
        </a:xfrm>
      </p:grpSpPr>
      <p:sp>
        <p:nvSpPr>
          <p:cNvPr id="1014" name="Google Shape;1014;p80"/>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015" name="Google Shape;1015;p80"/>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016" name="Google Shape;1016;p80"/>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017" name="Google Shape;1017;p80"/>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018" name="Google Shape;1018;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68</a:t>
            </a:fld>
            <a:endParaRPr/>
          </a:p>
        </p:txBody>
      </p:sp>
      <p:sp>
        <p:nvSpPr>
          <p:cNvPr id="1019" name="Google Shape;1019;p80"/>
          <p:cNvSpPr txBox="1"/>
          <p:nvPr/>
        </p:nvSpPr>
        <p:spPr>
          <a:xfrm>
            <a:off x="711000" y="1960075"/>
            <a:ext cx="7905000" cy="7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3000" b="1">
                <a:solidFill>
                  <a:schemeClr val="dk1"/>
                </a:solidFill>
                <a:latin typeface="Calibri"/>
                <a:ea typeface="Calibri"/>
                <a:cs typeface="Calibri"/>
                <a:sym typeface="Calibri"/>
              </a:rPr>
              <a:t>Hair Style Transformation and Realistic Simulation for Personalized Recommendations</a:t>
            </a:r>
            <a:endParaRPr sz="1800" b="1">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3"/>
        <p:cNvGrpSpPr/>
        <p:nvPr/>
      </p:nvGrpSpPr>
      <p:grpSpPr>
        <a:xfrm>
          <a:off x="0" y="0"/>
          <a:ext cx="0" cy="0"/>
          <a:chOff x="0" y="0"/>
          <a:chExt cx="0" cy="0"/>
        </a:xfrm>
      </p:grpSpPr>
      <p:sp>
        <p:nvSpPr>
          <p:cNvPr id="1024" name="Google Shape;1024;p81"/>
          <p:cNvSpPr txBox="1"/>
          <p:nvPr/>
        </p:nvSpPr>
        <p:spPr>
          <a:xfrm>
            <a:off x="356900" y="1131925"/>
            <a:ext cx="8670600" cy="3473700"/>
          </a:xfrm>
          <a:prstGeom prst="rect">
            <a:avLst/>
          </a:prstGeom>
          <a:noFill/>
          <a:ln>
            <a:noFill/>
          </a:ln>
        </p:spPr>
        <p:txBody>
          <a:bodyPr spcFirstLastPara="1" wrap="square" lIns="0" tIns="0" rIns="0" bIns="0" anchor="t" anchorCtr="0">
            <a:spAutoFit/>
          </a:bodyPr>
          <a:lstStyle/>
          <a:p>
            <a:pPr marL="457200" lvl="0" indent="-355600" algn="l" rtl="0">
              <a:lnSpc>
                <a:spcPct val="90000"/>
              </a:lnSpc>
              <a:spcBef>
                <a:spcPts val="500"/>
              </a:spcBef>
              <a:spcAft>
                <a:spcPts val="0"/>
              </a:spcAft>
              <a:buClr>
                <a:schemeClr val="dk1"/>
              </a:buClr>
              <a:buSzPts val="2000"/>
              <a:buChar char="●"/>
            </a:pPr>
            <a:r>
              <a:rPr lang="en-GB" sz="2000" b="1">
                <a:solidFill>
                  <a:schemeClr val="dk1"/>
                </a:solidFill>
                <a:latin typeface="Calibri"/>
                <a:ea typeface="Calibri"/>
                <a:cs typeface="Calibri"/>
                <a:sym typeface="Calibri"/>
              </a:rPr>
              <a:t>Importance:</a:t>
            </a:r>
            <a:r>
              <a:rPr lang="en-GB" sz="2000">
                <a:solidFill>
                  <a:schemeClr val="dk1"/>
                </a:solidFill>
                <a:latin typeface="Calibri"/>
                <a:ea typeface="Calibri"/>
                <a:cs typeface="Calibri"/>
                <a:sym typeface="Calibri"/>
              </a:rPr>
              <a:t> Offers significant value by providing users with personalized, realistic, and culturally sensitive hair styling options.</a:t>
            </a:r>
            <a:endParaRPr sz="2000">
              <a:solidFill>
                <a:schemeClr val="dk1"/>
              </a:solidFill>
              <a:latin typeface="Calibri"/>
              <a:ea typeface="Calibri"/>
              <a:cs typeface="Calibri"/>
              <a:sym typeface="Calibri"/>
            </a:endParaRPr>
          </a:p>
          <a:p>
            <a:pPr marL="12700" lvl="0" indent="0" algn="l" rtl="0">
              <a:lnSpc>
                <a:spcPct val="90000"/>
              </a:lnSpc>
              <a:spcBef>
                <a:spcPts val="500"/>
              </a:spcBef>
              <a:spcAft>
                <a:spcPts val="0"/>
              </a:spcAft>
              <a:buClr>
                <a:schemeClr val="dk1"/>
              </a:buClr>
              <a:buSzPts val="1100"/>
              <a:buFont typeface="Arial"/>
              <a:buNone/>
            </a:pPr>
            <a:endParaRPr sz="2000">
              <a:solidFill>
                <a:schemeClr val="dk1"/>
              </a:solidFill>
              <a:latin typeface="Calibri"/>
              <a:ea typeface="Calibri"/>
              <a:cs typeface="Calibri"/>
              <a:sym typeface="Calibri"/>
            </a:endParaRPr>
          </a:p>
          <a:p>
            <a:pPr marL="457200" lvl="0" indent="-355600" algn="l" rtl="0">
              <a:lnSpc>
                <a:spcPct val="90000"/>
              </a:lnSpc>
              <a:spcBef>
                <a:spcPts val="500"/>
              </a:spcBef>
              <a:spcAft>
                <a:spcPts val="0"/>
              </a:spcAft>
              <a:buClr>
                <a:schemeClr val="dk1"/>
              </a:buClr>
              <a:buSzPts val="2000"/>
              <a:buChar char="●"/>
            </a:pPr>
            <a:r>
              <a:rPr lang="en-GB" sz="2000" b="1">
                <a:solidFill>
                  <a:schemeClr val="dk1"/>
                </a:solidFill>
                <a:latin typeface="Calibri"/>
                <a:ea typeface="Calibri"/>
                <a:cs typeface="Calibri"/>
                <a:sym typeface="Calibri"/>
              </a:rPr>
              <a:t>Requirement of hairstyle simulator</a:t>
            </a:r>
            <a:r>
              <a:rPr lang="en-GB" sz="2000">
                <a:solidFill>
                  <a:schemeClr val="dk1"/>
                </a:solidFill>
                <a:latin typeface="Calibri"/>
                <a:ea typeface="Calibri"/>
                <a:cs typeface="Calibri"/>
                <a:sym typeface="Calibri"/>
              </a:rPr>
              <a:t>: Traditional systems often deliver generic hairstyle recommendations based on popularity or purchase history, lacking personalized, nuanced suggestions and failing to integrate comprehensive hairstyle advice.</a:t>
            </a:r>
            <a:endParaRPr sz="2000">
              <a:solidFill>
                <a:schemeClr val="dk1"/>
              </a:solidFill>
              <a:latin typeface="Calibri"/>
              <a:ea typeface="Calibri"/>
              <a:cs typeface="Calibri"/>
              <a:sym typeface="Calibri"/>
            </a:endParaRPr>
          </a:p>
          <a:p>
            <a:pPr marL="12700" lvl="0" indent="0" algn="l" rtl="0">
              <a:lnSpc>
                <a:spcPct val="90000"/>
              </a:lnSpc>
              <a:spcBef>
                <a:spcPts val="500"/>
              </a:spcBef>
              <a:spcAft>
                <a:spcPts val="0"/>
              </a:spcAft>
              <a:buClr>
                <a:schemeClr val="dk1"/>
              </a:buClr>
              <a:buSzPts val="1100"/>
              <a:buFont typeface="Arial"/>
              <a:buNone/>
            </a:pPr>
            <a:endParaRPr sz="2000">
              <a:solidFill>
                <a:schemeClr val="dk1"/>
              </a:solidFill>
              <a:latin typeface="Calibri"/>
              <a:ea typeface="Calibri"/>
              <a:cs typeface="Calibri"/>
              <a:sym typeface="Calibri"/>
            </a:endParaRPr>
          </a:p>
          <a:p>
            <a:pPr marL="457200" lvl="0" indent="-355600" algn="l" rtl="0">
              <a:lnSpc>
                <a:spcPct val="90000"/>
              </a:lnSpc>
              <a:spcBef>
                <a:spcPts val="500"/>
              </a:spcBef>
              <a:spcAft>
                <a:spcPts val="0"/>
              </a:spcAft>
              <a:buClr>
                <a:schemeClr val="dk1"/>
              </a:buClr>
              <a:buSzPts val="2000"/>
              <a:buChar char="●"/>
            </a:pPr>
            <a:r>
              <a:rPr lang="en-GB" sz="2000" b="1">
                <a:solidFill>
                  <a:schemeClr val="dk1"/>
                </a:solidFill>
                <a:latin typeface="Calibri"/>
                <a:ea typeface="Calibri"/>
                <a:cs typeface="Calibri"/>
                <a:sym typeface="Calibri"/>
              </a:rPr>
              <a:t>Benefits</a:t>
            </a:r>
            <a:r>
              <a:rPr lang="en-GB" sz="2000">
                <a:solidFill>
                  <a:schemeClr val="dk1"/>
                </a:solidFill>
                <a:latin typeface="Calibri"/>
                <a:ea typeface="Calibri"/>
                <a:cs typeface="Calibri"/>
                <a:sym typeface="Calibri"/>
              </a:rPr>
              <a:t>: Ability to try hairstyles in real-time and choose one that matches the individual's face shape and regional characteristics</a:t>
            </a:r>
            <a:endParaRPr sz="2000">
              <a:solidFill>
                <a:schemeClr val="dk1"/>
              </a:solidFill>
              <a:latin typeface="Calibri"/>
              <a:ea typeface="Calibri"/>
              <a:cs typeface="Calibri"/>
              <a:sym typeface="Calibri"/>
            </a:endParaRPr>
          </a:p>
          <a:p>
            <a:pPr marL="0" marR="0" lvl="0" indent="0" algn="l" rtl="0">
              <a:lnSpc>
                <a:spcPct val="140000"/>
              </a:lnSpc>
              <a:spcBef>
                <a:spcPts val="0"/>
              </a:spcBef>
              <a:spcAft>
                <a:spcPts val="0"/>
              </a:spcAft>
              <a:buClr>
                <a:srgbClr val="000000"/>
              </a:buClr>
              <a:buSzPts val="1300"/>
              <a:buFont typeface="Arial"/>
              <a:buNone/>
            </a:pPr>
            <a:endParaRPr sz="900">
              <a:solidFill>
                <a:schemeClr val="dk1"/>
              </a:solidFill>
              <a:latin typeface="Calibri"/>
              <a:ea typeface="Calibri"/>
              <a:cs typeface="Calibri"/>
              <a:sym typeface="Calibri"/>
            </a:endParaRPr>
          </a:p>
        </p:txBody>
      </p:sp>
      <p:sp>
        <p:nvSpPr>
          <p:cNvPr id="1025" name="Google Shape;1025;p81"/>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026" name="Google Shape;1026;p81"/>
          <p:cNvSpPr txBox="1"/>
          <p:nvPr/>
        </p:nvSpPr>
        <p:spPr>
          <a:xfrm>
            <a:off x="3117298" y="350825"/>
            <a:ext cx="2909400" cy="5388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500"/>
              <a:buFont typeface="Arial"/>
              <a:buNone/>
            </a:pPr>
            <a:r>
              <a:rPr lang="en-GB" sz="3500" b="1" i="0" u="none" strike="noStrike" cap="none">
                <a:solidFill>
                  <a:srgbClr val="242424"/>
                </a:solidFill>
                <a:latin typeface="Calibri"/>
                <a:ea typeface="Calibri"/>
                <a:cs typeface="Calibri"/>
                <a:sym typeface="Calibri"/>
              </a:rPr>
              <a:t>Introduction</a:t>
            </a:r>
            <a:endParaRPr sz="1700" b="1" i="0" u="none" strike="noStrike" cap="none">
              <a:solidFill>
                <a:srgbClr val="000000"/>
              </a:solidFill>
              <a:latin typeface="Calibri"/>
              <a:ea typeface="Calibri"/>
              <a:cs typeface="Calibri"/>
              <a:sym typeface="Calibri"/>
            </a:endParaRPr>
          </a:p>
        </p:txBody>
      </p:sp>
      <p:sp>
        <p:nvSpPr>
          <p:cNvPr id="1027" name="Google Shape;1027;p81"/>
          <p:cNvSpPr txBox="1"/>
          <p:nvPr/>
        </p:nvSpPr>
        <p:spPr>
          <a:xfrm>
            <a:off x="6017580" y="2760262"/>
            <a:ext cx="3259500" cy="169200"/>
          </a:xfrm>
          <a:prstGeom prst="rect">
            <a:avLst/>
          </a:prstGeom>
          <a:noFill/>
          <a:ln>
            <a:noFill/>
          </a:ln>
        </p:spPr>
        <p:txBody>
          <a:bodyPr spcFirstLastPara="1" wrap="square" lIns="0" tIns="0" rIns="0" bIns="0" anchor="t" anchorCtr="0">
            <a:spAutoFit/>
          </a:bodyPr>
          <a:lstStyle/>
          <a:p>
            <a:pPr marL="0" marR="0" lvl="0" indent="0" algn="l" rtl="0">
              <a:lnSpc>
                <a:spcPct val="128886"/>
              </a:lnSpc>
              <a:spcBef>
                <a:spcPts val="0"/>
              </a:spcBef>
              <a:spcAft>
                <a:spcPts val="0"/>
              </a:spcAft>
              <a:buClr>
                <a:srgbClr val="000000"/>
              </a:buClr>
              <a:buSzPts val="1100"/>
              <a:buFont typeface="Arial"/>
              <a:buNone/>
            </a:pPr>
            <a:endParaRPr sz="1100" b="1" i="0" u="none" strike="noStrike" cap="none">
              <a:solidFill>
                <a:srgbClr val="000000"/>
              </a:solidFill>
              <a:latin typeface="Open Sans"/>
              <a:ea typeface="Open Sans"/>
              <a:cs typeface="Open Sans"/>
              <a:sym typeface="Open Sans"/>
            </a:endParaRPr>
          </a:p>
        </p:txBody>
      </p:sp>
      <p:sp>
        <p:nvSpPr>
          <p:cNvPr id="1028" name="Google Shape;1028;p81"/>
          <p:cNvSpPr txBox="1"/>
          <p:nvPr/>
        </p:nvSpPr>
        <p:spPr>
          <a:xfrm>
            <a:off x="10567060" y="5421324"/>
            <a:ext cx="1175400" cy="107700"/>
          </a:xfrm>
          <a:prstGeom prst="rect">
            <a:avLst/>
          </a:prstGeom>
          <a:noFill/>
          <a:ln>
            <a:noFill/>
          </a:ln>
        </p:spPr>
        <p:txBody>
          <a:bodyPr spcFirstLastPara="1" wrap="square" lIns="0" tIns="0" rIns="0" bIns="0" anchor="t" anchorCtr="0">
            <a:spAutoFit/>
          </a:bodyPr>
          <a:lstStyle/>
          <a:p>
            <a:pPr marL="0" marR="0" lvl="0" indent="0" algn="ctr" rtl="0">
              <a:lnSpc>
                <a:spcPct val="130001"/>
              </a:lnSpc>
              <a:spcBef>
                <a:spcPts val="0"/>
              </a:spcBef>
              <a:spcAft>
                <a:spcPts val="0"/>
              </a:spcAft>
              <a:buClr>
                <a:srgbClr val="000000"/>
              </a:buClr>
              <a:buSzPts val="3100"/>
              <a:buFont typeface="Arial"/>
              <a:buNone/>
            </a:pPr>
            <a:endParaRPr sz="700" b="0" i="0" u="none" strike="noStrike" cap="none">
              <a:solidFill>
                <a:srgbClr val="000000"/>
              </a:solidFill>
              <a:latin typeface="Arial"/>
              <a:ea typeface="Arial"/>
              <a:cs typeface="Arial"/>
              <a:sym typeface="Arial"/>
            </a:endParaRPr>
          </a:p>
        </p:txBody>
      </p:sp>
      <p:sp>
        <p:nvSpPr>
          <p:cNvPr id="1029" name="Google Shape;1029;p81"/>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030" name="Google Shape;1030;p81"/>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031" name="Google Shape;1031;p81"/>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032" name="Google Shape;1032;p81"/>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033" name="Google Shape;103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pic>
        <p:nvPicPr>
          <p:cNvPr id="136" name="Google Shape;136;p19"/>
          <p:cNvPicPr preferRelativeResize="0"/>
          <p:nvPr/>
        </p:nvPicPr>
        <p:blipFill rotWithShape="1">
          <a:blip r:embed="rId4">
            <a:alphaModFix amt="27000"/>
          </a:blip>
          <a:srcRect t="23457" b="23457"/>
          <a:stretch/>
        </p:blipFill>
        <p:spPr>
          <a:xfrm>
            <a:off x="1727254" y="4716109"/>
            <a:ext cx="7416745" cy="425069"/>
          </a:xfrm>
          <a:prstGeom prst="rect">
            <a:avLst/>
          </a:prstGeom>
          <a:noFill/>
          <a:ln>
            <a:noFill/>
          </a:ln>
        </p:spPr>
      </p:pic>
      <p:pic>
        <p:nvPicPr>
          <p:cNvPr id="137" name="Google Shape;137;p19"/>
          <p:cNvPicPr preferRelativeResize="0"/>
          <p:nvPr/>
        </p:nvPicPr>
        <p:blipFill rotWithShape="1">
          <a:blip r:embed="rId5">
            <a:alphaModFix/>
          </a:blip>
          <a:srcRect l="5776" r="5767"/>
          <a:stretch/>
        </p:blipFill>
        <p:spPr>
          <a:xfrm>
            <a:off x="7011162" y="203454"/>
            <a:ext cx="1967342" cy="1967342"/>
          </a:xfrm>
          <a:prstGeom prst="rect">
            <a:avLst/>
          </a:prstGeom>
          <a:noFill/>
          <a:ln>
            <a:noFill/>
          </a:ln>
        </p:spPr>
      </p:pic>
      <p:sp>
        <p:nvSpPr>
          <p:cNvPr id="138" name="Google Shape;138;p19"/>
          <p:cNvSpPr txBox="1"/>
          <p:nvPr/>
        </p:nvSpPr>
        <p:spPr>
          <a:xfrm>
            <a:off x="1958744" y="4820945"/>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endParaRPr sz="700" b="0" i="0" u="none" strike="noStrike" cap="none">
              <a:solidFill>
                <a:srgbClr val="000000"/>
              </a:solidFill>
              <a:latin typeface="Arial"/>
              <a:ea typeface="Arial"/>
              <a:cs typeface="Arial"/>
              <a:sym typeface="Arial"/>
            </a:endParaRPr>
          </a:p>
        </p:txBody>
      </p:sp>
      <p:pic>
        <p:nvPicPr>
          <p:cNvPr id="139" name="Google Shape;139;p19"/>
          <p:cNvPicPr preferRelativeResize="0"/>
          <p:nvPr/>
        </p:nvPicPr>
        <p:blipFill rotWithShape="1">
          <a:blip r:embed="rId6">
            <a:alphaModFix amt="71000"/>
          </a:blip>
          <a:srcRect r="36908"/>
          <a:stretch/>
        </p:blipFill>
        <p:spPr>
          <a:xfrm>
            <a:off x="0" y="4702945"/>
            <a:ext cx="2574557" cy="440555"/>
          </a:xfrm>
          <a:prstGeom prst="rect">
            <a:avLst/>
          </a:prstGeom>
          <a:noFill/>
          <a:ln>
            <a:noFill/>
          </a:ln>
        </p:spPr>
      </p:pic>
      <p:sp>
        <p:nvSpPr>
          <p:cNvPr id="140" name="Google Shape;140;p19"/>
          <p:cNvSpPr txBox="1"/>
          <p:nvPr/>
        </p:nvSpPr>
        <p:spPr>
          <a:xfrm>
            <a:off x="1502592" y="2435543"/>
            <a:ext cx="6492300" cy="477300"/>
          </a:xfrm>
          <a:prstGeom prst="rect">
            <a:avLst/>
          </a:prstGeom>
          <a:noFill/>
          <a:ln>
            <a:noFill/>
          </a:ln>
        </p:spPr>
        <p:txBody>
          <a:bodyPr spcFirstLastPara="1" wrap="square" lIns="0" tIns="0" rIns="0" bIns="0" anchor="t" anchorCtr="0">
            <a:spAutoFit/>
          </a:bodyPr>
          <a:lstStyle/>
          <a:p>
            <a:pPr marL="0" marR="0" lvl="0" indent="0" algn="ctr" rtl="0">
              <a:lnSpc>
                <a:spcPct val="130006"/>
              </a:lnSpc>
              <a:spcBef>
                <a:spcPts val="0"/>
              </a:spcBef>
              <a:spcAft>
                <a:spcPts val="0"/>
              </a:spcAft>
              <a:buClr>
                <a:srgbClr val="000000"/>
              </a:buClr>
              <a:buSzPts val="3100"/>
              <a:buFont typeface="Arial"/>
              <a:buNone/>
            </a:pPr>
            <a:r>
              <a:rPr lang="en-GB" sz="3100" b="1" i="0" u="none" strike="noStrike" cap="none">
                <a:solidFill>
                  <a:srgbClr val="242424"/>
                </a:solidFill>
              </a:rPr>
              <a:t>IT</a:t>
            </a:r>
            <a:r>
              <a:rPr lang="en-GB" sz="3100" b="1">
                <a:solidFill>
                  <a:srgbClr val="242424"/>
                </a:solidFill>
              </a:rPr>
              <a:t>21894824</a:t>
            </a:r>
            <a:r>
              <a:rPr lang="en-GB" sz="3100" b="1" i="0" u="none" strike="noStrike" cap="none">
                <a:solidFill>
                  <a:srgbClr val="242424"/>
                </a:solidFill>
              </a:rPr>
              <a:t> | </a:t>
            </a:r>
            <a:r>
              <a:rPr lang="en-GB" sz="3100" b="1">
                <a:solidFill>
                  <a:srgbClr val="242424"/>
                </a:solidFill>
              </a:rPr>
              <a:t>Prasadi S.A.D.T.</a:t>
            </a:r>
            <a:endParaRPr sz="700" b="1" i="0" u="none" strike="noStrike" cap="none">
              <a:solidFill>
                <a:srgbClr val="000000"/>
              </a:solidFill>
            </a:endParaRPr>
          </a:p>
        </p:txBody>
      </p:sp>
      <p:sp>
        <p:nvSpPr>
          <p:cNvPr id="141" name="Google Shape;141;p19"/>
          <p:cNvSpPr txBox="1"/>
          <p:nvPr/>
        </p:nvSpPr>
        <p:spPr>
          <a:xfrm>
            <a:off x="1958744" y="3232995"/>
            <a:ext cx="5580000" cy="354000"/>
          </a:xfrm>
          <a:prstGeom prst="rect">
            <a:avLst/>
          </a:prstGeom>
          <a:noFill/>
          <a:ln>
            <a:noFill/>
          </a:ln>
        </p:spPr>
        <p:txBody>
          <a:bodyPr spcFirstLastPara="1" wrap="square" lIns="0" tIns="0" rIns="0" bIns="0" anchor="t" anchorCtr="0">
            <a:spAutoFit/>
          </a:bodyPr>
          <a:lstStyle/>
          <a:p>
            <a:pPr marL="0" marR="0" lvl="0" indent="0" algn="ctr" rtl="0">
              <a:lnSpc>
                <a:spcPct val="130007"/>
              </a:lnSpc>
              <a:spcBef>
                <a:spcPts val="0"/>
              </a:spcBef>
              <a:spcAft>
                <a:spcPts val="0"/>
              </a:spcAft>
              <a:buClr>
                <a:srgbClr val="000000"/>
              </a:buClr>
              <a:buSzPts val="2300"/>
              <a:buFont typeface="Arial"/>
              <a:buNone/>
            </a:pPr>
            <a:r>
              <a:rPr lang="en-GB" sz="2300" b="0" i="0" u="none" strike="noStrike" cap="none">
                <a:solidFill>
                  <a:srgbClr val="242424"/>
                </a:solidFill>
                <a:latin typeface="Arial"/>
                <a:ea typeface="Arial"/>
                <a:cs typeface="Arial"/>
                <a:sym typeface="Arial"/>
              </a:rPr>
              <a:t>Specialization : </a:t>
            </a:r>
            <a:r>
              <a:rPr lang="en-GB" sz="2300">
                <a:solidFill>
                  <a:srgbClr val="242424"/>
                </a:solidFill>
              </a:rPr>
              <a:t>Information Technology</a:t>
            </a:r>
            <a:endParaRPr sz="700" b="0" i="0" u="none" strike="noStrike" cap="none">
              <a:solidFill>
                <a:srgbClr val="000000"/>
              </a:solidFill>
              <a:latin typeface="Arial"/>
              <a:ea typeface="Arial"/>
              <a:cs typeface="Arial"/>
              <a:sym typeface="Arial"/>
            </a:endParaRPr>
          </a:p>
        </p:txBody>
      </p:sp>
      <p:sp>
        <p:nvSpPr>
          <p:cNvPr id="142" name="Google Shape;142;p19"/>
          <p:cNvSpPr txBox="1"/>
          <p:nvPr/>
        </p:nvSpPr>
        <p:spPr>
          <a:xfrm>
            <a:off x="7538680" y="4945823"/>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43" name="Google Shape;14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7"/>
        <p:cNvGrpSpPr/>
        <p:nvPr/>
      </p:nvGrpSpPr>
      <p:grpSpPr>
        <a:xfrm>
          <a:off x="0" y="0"/>
          <a:ext cx="0" cy="0"/>
          <a:chOff x="0" y="0"/>
          <a:chExt cx="0" cy="0"/>
        </a:xfrm>
      </p:grpSpPr>
      <p:sp>
        <p:nvSpPr>
          <p:cNvPr id="1038" name="Google Shape;1038;p82"/>
          <p:cNvSpPr txBox="1"/>
          <p:nvPr/>
        </p:nvSpPr>
        <p:spPr>
          <a:xfrm>
            <a:off x="356900" y="1131925"/>
            <a:ext cx="8670600" cy="3725100"/>
          </a:xfrm>
          <a:prstGeom prst="rect">
            <a:avLst/>
          </a:prstGeom>
          <a:noFill/>
          <a:ln>
            <a:noFill/>
          </a:ln>
        </p:spPr>
        <p:txBody>
          <a:bodyPr spcFirstLastPara="1" wrap="square" lIns="0" tIns="0" rIns="0" bIns="0" anchor="t" anchorCtr="0">
            <a:spAutoFit/>
          </a:bodyPr>
          <a:lstStyle/>
          <a:p>
            <a:pPr marL="457200" lvl="0" indent="-330200" algn="l" rtl="0">
              <a:lnSpc>
                <a:spcPct val="140000"/>
              </a:lnSpc>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Human races are traditionally categorized into groups like Caucasian/White, Mongoloid/Asian, Negroid/Black, and Australoid, though these distinctions are considered social constructs rather than biologically distinct groups. [1]</a:t>
            </a:r>
            <a:endParaRPr sz="1600">
              <a:solidFill>
                <a:schemeClr val="dk1"/>
              </a:solidFill>
              <a:latin typeface="Calibri"/>
              <a:ea typeface="Calibri"/>
              <a:cs typeface="Calibri"/>
              <a:sym typeface="Calibri"/>
            </a:endParaRPr>
          </a:p>
          <a:p>
            <a:pPr marL="0" lvl="0" indent="0" algn="l" rtl="0">
              <a:lnSpc>
                <a:spcPct val="140000"/>
              </a:lnSpc>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lnSpc>
                <a:spcPct val="140000"/>
              </a:lnSpc>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Hairstyles vary widely across cultures and eras, serving as expressions of identity, influenced by factors such as social status, ethnicity, fashion trends, and personal taste. [2]</a:t>
            </a:r>
            <a:endParaRPr sz="1600">
              <a:solidFill>
                <a:schemeClr val="dk1"/>
              </a:solidFill>
              <a:latin typeface="Calibri"/>
              <a:ea typeface="Calibri"/>
              <a:cs typeface="Calibri"/>
              <a:sym typeface="Calibri"/>
            </a:endParaRPr>
          </a:p>
          <a:p>
            <a:pPr marL="0" lvl="0" indent="0" algn="l" rtl="0">
              <a:lnSpc>
                <a:spcPct val="140000"/>
              </a:lnSpc>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457200" lvl="0" indent="-330200" algn="l" rtl="0">
              <a:lnSpc>
                <a:spcPct val="140000"/>
              </a:lnSpc>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Barbers traditionally identify suitable hairstyles for individuals based on face shapes—such as oval, round, square, heart, and diamond, using experience and knowledge passed down through practice. [3]</a:t>
            </a:r>
            <a:endParaRPr sz="1600">
              <a:solidFill>
                <a:schemeClr val="dk1"/>
              </a:solidFill>
              <a:latin typeface="Calibri"/>
              <a:ea typeface="Calibri"/>
              <a:cs typeface="Calibri"/>
              <a:sym typeface="Calibri"/>
            </a:endParaRPr>
          </a:p>
          <a:p>
            <a:pPr marL="0" marR="0" lvl="0" indent="0" algn="l" rtl="0">
              <a:lnSpc>
                <a:spcPct val="140000"/>
              </a:lnSpc>
              <a:spcBef>
                <a:spcPts val="0"/>
              </a:spcBef>
              <a:spcAft>
                <a:spcPts val="0"/>
              </a:spcAft>
              <a:buClr>
                <a:srgbClr val="000000"/>
              </a:buClr>
              <a:buSzPts val="1300"/>
              <a:buFont typeface="Arial"/>
              <a:buNone/>
            </a:pPr>
            <a:endParaRPr sz="1800" b="1">
              <a:solidFill>
                <a:schemeClr val="dk1"/>
              </a:solidFill>
              <a:latin typeface="Calibri"/>
              <a:ea typeface="Calibri"/>
              <a:cs typeface="Calibri"/>
              <a:sym typeface="Calibri"/>
            </a:endParaRPr>
          </a:p>
        </p:txBody>
      </p:sp>
      <p:sp>
        <p:nvSpPr>
          <p:cNvPr id="1039" name="Google Shape;1039;p82"/>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040" name="Google Shape;1040;p82"/>
          <p:cNvSpPr txBox="1"/>
          <p:nvPr/>
        </p:nvSpPr>
        <p:spPr>
          <a:xfrm>
            <a:off x="356900" y="350425"/>
            <a:ext cx="1977900" cy="461700"/>
          </a:xfrm>
          <a:prstGeom prst="rect">
            <a:avLst/>
          </a:prstGeom>
          <a:noFill/>
          <a:ln>
            <a:noFill/>
          </a:ln>
        </p:spPr>
        <p:txBody>
          <a:bodyPr spcFirstLastPara="1" wrap="square" lIns="0" tIns="0" rIns="0" bIns="0" anchor="t" anchorCtr="0">
            <a:spAutoFit/>
          </a:bodyPr>
          <a:lstStyle/>
          <a:p>
            <a:pPr marL="0" lvl="0" indent="0" algn="l" rtl="0">
              <a:lnSpc>
                <a:spcPct val="130001"/>
              </a:lnSpc>
              <a:spcBef>
                <a:spcPts val="0"/>
              </a:spcBef>
              <a:spcAft>
                <a:spcPts val="0"/>
              </a:spcAft>
              <a:buClr>
                <a:schemeClr val="dk1"/>
              </a:buClr>
              <a:buSzPts val="3100"/>
              <a:buFont typeface="Arial"/>
              <a:buNone/>
            </a:pPr>
            <a:r>
              <a:rPr lang="en-GB" sz="3000" b="1">
                <a:solidFill>
                  <a:srgbClr val="242424"/>
                </a:solidFill>
                <a:latin typeface="Calibri"/>
                <a:ea typeface="Calibri"/>
                <a:cs typeface="Calibri"/>
                <a:sym typeface="Calibri"/>
              </a:rPr>
              <a:t>Background</a:t>
            </a:r>
            <a:endParaRPr sz="2200" b="1" i="0" u="none" strike="noStrike" cap="none">
              <a:solidFill>
                <a:srgbClr val="000000"/>
              </a:solidFill>
              <a:latin typeface="Calibri"/>
              <a:ea typeface="Calibri"/>
              <a:cs typeface="Calibri"/>
              <a:sym typeface="Calibri"/>
            </a:endParaRPr>
          </a:p>
        </p:txBody>
      </p:sp>
      <p:sp>
        <p:nvSpPr>
          <p:cNvPr id="1041" name="Google Shape;1041;p82"/>
          <p:cNvSpPr txBox="1"/>
          <p:nvPr/>
        </p:nvSpPr>
        <p:spPr>
          <a:xfrm>
            <a:off x="6017580" y="2760262"/>
            <a:ext cx="3259500" cy="169200"/>
          </a:xfrm>
          <a:prstGeom prst="rect">
            <a:avLst/>
          </a:prstGeom>
          <a:noFill/>
          <a:ln>
            <a:noFill/>
          </a:ln>
        </p:spPr>
        <p:txBody>
          <a:bodyPr spcFirstLastPara="1" wrap="square" lIns="0" tIns="0" rIns="0" bIns="0" anchor="t" anchorCtr="0">
            <a:spAutoFit/>
          </a:bodyPr>
          <a:lstStyle/>
          <a:p>
            <a:pPr marL="0" marR="0" lvl="0" indent="0" algn="l" rtl="0">
              <a:lnSpc>
                <a:spcPct val="128886"/>
              </a:lnSpc>
              <a:spcBef>
                <a:spcPts val="0"/>
              </a:spcBef>
              <a:spcAft>
                <a:spcPts val="0"/>
              </a:spcAft>
              <a:buClr>
                <a:srgbClr val="000000"/>
              </a:buClr>
              <a:buSzPts val="1100"/>
              <a:buFont typeface="Arial"/>
              <a:buNone/>
            </a:pPr>
            <a:endParaRPr sz="1100" b="1" i="0" u="none" strike="noStrike" cap="none">
              <a:solidFill>
                <a:srgbClr val="000000"/>
              </a:solidFill>
              <a:latin typeface="Open Sans"/>
              <a:ea typeface="Open Sans"/>
              <a:cs typeface="Open Sans"/>
              <a:sym typeface="Open Sans"/>
            </a:endParaRPr>
          </a:p>
        </p:txBody>
      </p:sp>
      <p:sp>
        <p:nvSpPr>
          <p:cNvPr id="1042" name="Google Shape;1042;p82"/>
          <p:cNvSpPr txBox="1"/>
          <p:nvPr/>
        </p:nvSpPr>
        <p:spPr>
          <a:xfrm>
            <a:off x="10567060" y="5421324"/>
            <a:ext cx="1175400" cy="107700"/>
          </a:xfrm>
          <a:prstGeom prst="rect">
            <a:avLst/>
          </a:prstGeom>
          <a:noFill/>
          <a:ln>
            <a:noFill/>
          </a:ln>
        </p:spPr>
        <p:txBody>
          <a:bodyPr spcFirstLastPara="1" wrap="square" lIns="0" tIns="0" rIns="0" bIns="0" anchor="t" anchorCtr="0">
            <a:spAutoFit/>
          </a:bodyPr>
          <a:lstStyle/>
          <a:p>
            <a:pPr marL="0" marR="0" lvl="0" indent="0" algn="ctr" rtl="0">
              <a:lnSpc>
                <a:spcPct val="130001"/>
              </a:lnSpc>
              <a:spcBef>
                <a:spcPts val="0"/>
              </a:spcBef>
              <a:spcAft>
                <a:spcPts val="0"/>
              </a:spcAft>
              <a:buClr>
                <a:srgbClr val="000000"/>
              </a:buClr>
              <a:buSzPts val="3100"/>
              <a:buFont typeface="Arial"/>
              <a:buNone/>
            </a:pPr>
            <a:endParaRPr sz="700" b="0" i="0" u="none" strike="noStrike" cap="none">
              <a:solidFill>
                <a:srgbClr val="000000"/>
              </a:solidFill>
              <a:latin typeface="Arial"/>
              <a:ea typeface="Arial"/>
              <a:cs typeface="Arial"/>
              <a:sym typeface="Arial"/>
            </a:endParaRPr>
          </a:p>
        </p:txBody>
      </p:sp>
      <p:sp>
        <p:nvSpPr>
          <p:cNvPr id="1043" name="Google Shape;1043;p82"/>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044" name="Google Shape;1044;p82"/>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045" name="Google Shape;1045;p82"/>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046" name="Google Shape;1046;p82"/>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047" name="Google Shape;1047;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1"/>
        <p:cNvGrpSpPr/>
        <p:nvPr/>
      </p:nvGrpSpPr>
      <p:grpSpPr>
        <a:xfrm>
          <a:off x="0" y="0"/>
          <a:ext cx="0" cy="0"/>
          <a:chOff x="0" y="0"/>
          <a:chExt cx="0" cy="0"/>
        </a:xfrm>
      </p:grpSpPr>
      <p:sp>
        <p:nvSpPr>
          <p:cNvPr id="1052" name="Google Shape;1052;p83"/>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053" name="Google Shape;1053;p83"/>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054" name="Google Shape;1054;p83"/>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055" name="Google Shape;1055;p83"/>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056" name="Google Shape;1056;p83"/>
          <p:cNvSpPr txBox="1"/>
          <p:nvPr/>
        </p:nvSpPr>
        <p:spPr>
          <a:xfrm>
            <a:off x="3599225" y="216475"/>
            <a:ext cx="5262000" cy="4286400"/>
          </a:xfrm>
          <a:prstGeom prst="rect">
            <a:avLst/>
          </a:prstGeom>
          <a:noFill/>
          <a:ln>
            <a:noFill/>
          </a:ln>
        </p:spPr>
        <p:txBody>
          <a:bodyPr spcFirstLastPara="1" wrap="square" lIns="91425" tIns="91425" rIns="91425" bIns="91425" anchor="ctr" anchorCtr="0">
            <a:noAutofit/>
          </a:bodyPr>
          <a:lstStyle/>
          <a:p>
            <a:pPr marL="457200" lvl="0" indent="-323850" algn="l" rtl="0">
              <a:lnSpc>
                <a:spcPct val="90000"/>
              </a:lnSpc>
              <a:spcBef>
                <a:spcPts val="100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When and where to use image processing while detecting the person’s region?</a:t>
            </a:r>
            <a:endParaRPr sz="1500">
              <a:solidFill>
                <a:schemeClr val="dk1"/>
              </a:solidFill>
              <a:latin typeface="Calibri"/>
              <a:ea typeface="Calibri"/>
              <a:cs typeface="Calibri"/>
              <a:sym typeface="Calibri"/>
            </a:endParaRPr>
          </a:p>
          <a:p>
            <a:pPr marL="457200" lvl="0" indent="0" algn="l" rtl="0">
              <a:lnSpc>
                <a:spcPct val="90000"/>
              </a:lnSpc>
              <a:spcBef>
                <a:spcPts val="1000"/>
              </a:spcBef>
              <a:spcAft>
                <a:spcPts val="0"/>
              </a:spcAft>
              <a:buNone/>
            </a:pPr>
            <a:endParaRPr sz="1500">
              <a:solidFill>
                <a:schemeClr val="dk1"/>
              </a:solidFill>
              <a:latin typeface="Calibri"/>
              <a:ea typeface="Calibri"/>
              <a:cs typeface="Calibri"/>
              <a:sym typeface="Calibri"/>
            </a:endParaRPr>
          </a:p>
          <a:p>
            <a:pPr marL="457200" lvl="0" indent="-323850" algn="l" rtl="0">
              <a:lnSpc>
                <a:spcPct val="90000"/>
              </a:lnSpc>
              <a:spcBef>
                <a:spcPts val="100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How many resources and machine learning or deep learning models are required to identify the region and face shapes?</a:t>
            </a:r>
            <a:endParaRPr sz="1500">
              <a:solidFill>
                <a:schemeClr val="dk1"/>
              </a:solidFill>
              <a:latin typeface="Calibri"/>
              <a:ea typeface="Calibri"/>
              <a:cs typeface="Calibri"/>
              <a:sym typeface="Calibri"/>
            </a:endParaRPr>
          </a:p>
          <a:p>
            <a:pPr marL="457200" lvl="0" indent="0" algn="l" rtl="0">
              <a:lnSpc>
                <a:spcPct val="90000"/>
              </a:lnSpc>
              <a:spcBef>
                <a:spcPts val="1000"/>
              </a:spcBef>
              <a:spcAft>
                <a:spcPts val="0"/>
              </a:spcAft>
              <a:buNone/>
            </a:pPr>
            <a:endParaRPr sz="1500">
              <a:solidFill>
                <a:schemeClr val="dk1"/>
              </a:solidFill>
              <a:latin typeface="Calibri"/>
              <a:ea typeface="Calibri"/>
              <a:cs typeface="Calibri"/>
              <a:sym typeface="Calibri"/>
            </a:endParaRPr>
          </a:p>
          <a:p>
            <a:pPr marL="457200" lvl="0" indent="-323850" algn="l" rtl="0">
              <a:lnSpc>
                <a:spcPct val="90000"/>
              </a:lnSpc>
              <a:spcBef>
                <a:spcPts val="100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What are the technologies required to present real-time hairstyles that match the face shape?</a:t>
            </a:r>
            <a:endParaRPr sz="1500">
              <a:solidFill>
                <a:schemeClr val="dk1"/>
              </a:solidFill>
              <a:latin typeface="Calibri"/>
              <a:ea typeface="Calibri"/>
              <a:cs typeface="Calibri"/>
              <a:sym typeface="Calibri"/>
            </a:endParaRPr>
          </a:p>
          <a:p>
            <a:pPr marL="457200" lvl="0" indent="0" algn="l" rtl="0">
              <a:lnSpc>
                <a:spcPct val="90000"/>
              </a:lnSpc>
              <a:spcBef>
                <a:spcPts val="1000"/>
              </a:spcBef>
              <a:spcAft>
                <a:spcPts val="0"/>
              </a:spcAft>
              <a:buNone/>
            </a:pPr>
            <a:endParaRPr sz="1500">
              <a:solidFill>
                <a:schemeClr val="dk1"/>
              </a:solidFill>
              <a:latin typeface="Calibri"/>
              <a:ea typeface="Calibri"/>
              <a:cs typeface="Calibri"/>
              <a:sym typeface="Calibri"/>
            </a:endParaRPr>
          </a:p>
          <a:p>
            <a:pPr marL="457200" lvl="0" indent="-323850" algn="l" rtl="0">
              <a:lnSpc>
                <a:spcPct val="90000"/>
              </a:lnSpc>
              <a:spcBef>
                <a:spcPts val="100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How to develop and implement deep learning models running in optimal conditions with minimal resource components </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1057" name="Google Shape;1057;p83"/>
          <p:cNvSpPr/>
          <p:nvPr/>
        </p:nvSpPr>
        <p:spPr>
          <a:xfrm>
            <a:off x="369650" y="828850"/>
            <a:ext cx="3146100" cy="1095300"/>
          </a:xfrm>
          <a:prstGeom prst="homePlate">
            <a:avLst>
              <a:gd name="adj" fmla="val 50000"/>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Calibri"/>
                <a:ea typeface="Calibri"/>
                <a:cs typeface="Calibri"/>
                <a:sym typeface="Calibri"/>
              </a:rPr>
              <a:t>Research Problem</a:t>
            </a:r>
            <a:endParaRPr sz="1700" b="1">
              <a:solidFill>
                <a:schemeClr val="lt1"/>
              </a:solidFill>
              <a:latin typeface="Calibri"/>
              <a:ea typeface="Calibri"/>
              <a:cs typeface="Calibri"/>
              <a:sym typeface="Calibri"/>
            </a:endParaRPr>
          </a:p>
        </p:txBody>
      </p:sp>
      <p:sp>
        <p:nvSpPr>
          <p:cNvPr id="1058" name="Google Shape;1058;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71</a:t>
            </a:fld>
            <a:endParaRPr/>
          </a:p>
        </p:txBody>
      </p:sp>
      <p:pic>
        <p:nvPicPr>
          <p:cNvPr id="1059" name="Google Shape;1059;p83"/>
          <p:cNvPicPr preferRelativeResize="0"/>
          <p:nvPr/>
        </p:nvPicPr>
        <p:blipFill>
          <a:blip r:embed="rId5">
            <a:alphaModFix/>
          </a:blip>
          <a:stretch>
            <a:fillRect/>
          </a:stretch>
        </p:blipFill>
        <p:spPr>
          <a:xfrm>
            <a:off x="599825" y="1842450"/>
            <a:ext cx="2311600" cy="21337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063"/>
        <p:cNvGrpSpPr/>
        <p:nvPr/>
      </p:nvGrpSpPr>
      <p:grpSpPr>
        <a:xfrm>
          <a:off x="0" y="0"/>
          <a:ext cx="0" cy="0"/>
          <a:chOff x="0" y="0"/>
          <a:chExt cx="0" cy="0"/>
        </a:xfrm>
      </p:grpSpPr>
      <p:sp>
        <p:nvSpPr>
          <p:cNvPr id="1064" name="Google Shape;1064;p84"/>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065" name="Google Shape;1065;p84"/>
          <p:cNvSpPr txBox="1"/>
          <p:nvPr/>
        </p:nvSpPr>
        <p:spPr>
          <a:xfrm>
            <a:off x="2067325" y="324425"/>
            <a:ext cx="4378800" cy="461700"/>
          </a:xfrm>
          <a:prstGeom prst="rect">
            <a:avLst/>
          </a:prstGeom>
          <a:noFill/>
          <a:ln>
            <a:noFill/>
          </a:ln>
        </p:spPr>
        <p:txBody>
          <a:bodyPr spcFirstLastPara="1" wrap="square" lIns="0" tIns="0" rIns="0" bIns="0" anchor="t" anchorCtr="0">
            <a:spAutoFit/>
          </a:bodyPr>
          <a:lstStyle/>
          <a:p>
            <a:pPr marL="0" marR="0" lvl="0" indent="0" algn="ctr" rtl="0">
              <a:lnSpc>
                <a:spcPct val="130001"/>
              </a:lnSpc>
              <a:spcBef>
                <a:spcPts val="0"/>
              </a:spcBef>
              <a:spcAft>
                <a:spcPts val="0"/>
              </a:spcAft>
              <a:buClr>
                <a:srgbClr val="000000"/>
              </a:buClr>
              <a:buSzPts val="2600"/>
              <a:buFont typeface="Arial"/>
              <a:buNone/>
            </a:pPr>
            <a:r>
              <a:rPr lang="en-GB" sz="3000" b="1" i="0" u="none" strike="noStrike" cap="none">
                <a:solidFill>
                  <a:srgbClr val="242424"/>
                </a:solidFill>
                <a:latin typeface="Lobster"/>
                <a:ea typeface="Lobster"/>
                <a:cs typeface="Lobster"/>
                <a:sym typeface="Lobster"/>
              </a:rPr>
              <a:t>Specific and Sub Objective</a:t>
            </a:r>
            <a:endParaRPr sz="3000" b="1" i="0" u="none" strike="noStrike" cap="none">
              <a:solidFill>
                <a:srgbClr val="000000"/>
              </a:solidFill>
              <a:latin typeface="Lobster"/>
              <a:ea typeface="Lobster"/>
              <a:cs typeface="Lobster"/>
              <a:sym typeface="Lobster"/>
            </a:endParaRPr>
          </a:p>
        </p:txBody>
      </p:sp>
      <p:sp>
        <p:nvSpPr>
          <p:cNvPr id="1066" name="Google Shape;1066;p84"/>
          <p:cNvSpPr txBox="1"/>
          <p:nvPr/>
        </p:nvSpPr>
        <p:spPr>
          <a:xfrm>
            <a:off x="271925" y="1830761"/>
            <a:ext cx="2030700" cy="412500"/>
          </a:xfrm>
          <a:prstGeom prst="rect">
            <a:avLst/>
          </a:prstGeom>
          <a:noFill/>
          <a:ln>
            <a:noFill/>
          </a:ln>
        </p:spPr>
        <p:txBody>
          <a:bodyPr spcFirstLastPara="1" wrap="square" lIns="0" tIns="0" rIns="0" bIns="0" anchor="t" anchorCtr="0">
            <a:spAutoFit/>
          </a:bodyPr>
          <a:lstStyle/>
          <a:p>
            <a:pPr marL="0" marR="0" lvl="0" indent="0" algn="just" rtl="0">
              <a:lnSpc>
                <a:spcPct val="220055"/>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a:p>
            <a:pPr marL="0" marR="0" lvl="0" indent="0" algn="ctr" rtl="0">
              <a:lnSpc>
                <a:spcPct val="140014"/>
              </a:lnSpc>
              <a:spcBef>
                <a:spcPts val="0"/>
              </a:spcBef>
              <a:spcAft>
                <a:spcPts val="0"/>
              </a:spcAft>
              <a:buClr>
                <a:srgbClr val="000000"/>
              </a:buClr>
              <a:buSzPts val="1400"/>
              <a:buFont typeface="Arial"/>
              <a:buNone/>
            </a:pPr>
            <a:endParaRPr sz="700" b="0" i="0" u="none" strike="noStrike" cap="none">
              <a:solidFill>
                <a:srgbClr val="000000"/>
              </a:solidFill>
              <a:latin typeface="Arial"/>
              <a:ea typeface="Arial"/>
              <a:cs typeface="Arial"/>
              <a:sym typeface="Arial"/>
            </a:endParaRPr>
          </a:p>
        </p:txBody>
      </p:sp>
      <p:grpSp>
        <p:nvGrpSpPr>
          <p:cNvPr id="1067" name="Google Shape;1067;p84"/>
          <p:cNvGrpSpPr/>
          <p:nvPr/>
        </p:nvGrpSpPr>
        <p:grpSpPr>
          <a:xfrm>
            <a:off x="184675" y="1079100"/>
            <a:ext cx="3006600" cy="2985300"/>
            <a:chOff x="3481250" y="981450"/>
            <a:chExt cx="3006600" cy="2985300"/>
          </a:xfrm>
        </p:grpSpPr>
        <p:sp>
          <p:nvSpPr>
            <p:cNvPr id="1068" name="Google Shape;1068;p84"/>
            <p:cNvSpPr/>
            <p:nvPr/>
          </p:nvSpPr>
          <p:spPr>
            <a:xfrm>
              <a:off x="3481250" y="981450"/>
              <a:ext cx="3006600" cy="2985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69" name="Google Shape;1069;p84"/>
            <p:cNvSpPr txBox="1"/>
            <p:nvPr/>
          </p:nvSpPr>
          <p:spPr>
            <a:xfrm>
              <a:off x="3969200" y="1160525"/>
              <a:ext cx="2078400" cy="633600"/>
            </a:xfrm>
            <a:prstGeom prst="rect">
              <a:avLst/>
            </a:prstGeom>
            <a:solidFill>
              <a:srgbClr val="627DC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chemeClr val="lt1"/>
                  </a:solidFill>
                  <a:latin typeface="Calibri"/>
                  <a:ea typeface="Calibri"/>
                  <a:cs typeface="Calibri"/>
                  <a:sym typeface="Calibri"/>
                </a:rPr>
                <a:t>Specific Objective</a:t>
              </a:r>
              <a:endParaRPr sz="2000" b="1">
                <a:solidFill>
                  <a:schemeClr val="lt1"/>
                </a:solidFill>
                <a:latin typeface="Calibri"/>
                <a:ea typeface="Calibri"/>
                <a:cs typeface="Calibri"/>
                <a:sym typeface="Calibri"/>
              </a:endParaRPr>
            </a:p>
          </p:txBody>
        </p:sp>
      </p:grpSp>
      <p:sp>
        <p:nvSpPr>
          <p:cNvPr id="1070" name="Google Shape;1070;p84"/>
          <p:cNvSpPr/>
          <p:nvPr/>
        </p:nvSpPr>
        <p:spPr>
          <a:xfrm>
            <a:off x="648775" y="1842525"/>
            <a:ext cx="2078400" cy="1676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71" name="Google Shape;1071;p84"/>
          <p:cNvSpPr txBox="1"/>
          <p:nvPr/>
        </p:nvSpPr>
        <p:spPr>
          <a:xfrm>
            <a:off x="833125" y="2016975"/>
            <a:ext cx="1709700" cy="13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a:solidFill>
                  <a:schemeClr val="dk1"/>
                </a:solidFill>
                <a:latin typeface="Calibri"/>
                <a:ea typeface="Calibri"/>
                <a:cs typeface="Calibri"/>
                <a:sym typeface="Calibri"/>
              </a:rPr>
              <a:t>Hair Style Transformation and Realistic Simulation for Personalized Recommendations</a:t>
            </a:r>
            <a:endParaRPr sz="1500">
              <a:solidFill>
                <a:schemeClr val="dk1"/>
              </a:solidFill>
              <a:latin typeface="Calibri"/>
              <a:ea typeface="Calibri"/>
              <a:cs typeface="Calibri"/>
              <a:sym typeface="Calibri"/>
            </a:endParaRPr>
          </a:p>
        </p:txBody>
      </p:sp>
      <p:sp>
        <p:nvSpPr>
          <p:cNvPr id="1072" name="Google Shape;1072;p84"/>
          <p:cNvSpPr/>
          <p:nvPr/>
        </p:nvSpPr>
        <p:spPr>
          <a:xfrm>
            <a:off x="3449050" y="1041026"/>
            <a:ext cx="5422800" cy="3558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73" name="Google Shape;1073;p84"/>
          <p:cNvSpPr txBox="1"/>
          <p:nvPr/>
        </p:nvSpPr>
        <p:spPr>
          <a:xfrm>
            <a:off x="5242300" y="1079100"/>
            <a:ext cx="1836300" cy="4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chemeClr val="lt1"/>
                </a:solidFill>
                <a:latin typeface="Calibri"/>
                <a:ea typeface="Calibri"/>
                <a:cs typeface="Calibri"/>
                <a:sym typeface="Calibri"/>
              </a:rPr>
              <a:t>Sub Objectives</a:t>
            </a:r>
            <a:endParaRPr sz="2000" b="1">
              <a:solidFill>
                <a:schemeClr val="lt1"/>
              </a:solidFill>
              <a:latin typeface="Calibri"/>
              <a:ea typeface="Calibri"/>
              <a:cs typeface="Calibri"/>
              <a:sym typeface="Calibri"/>
            </a:endParaRPr>
          </a:p>
        </p:txBody>
      </p:sp>
      <p:sp>
        <p:nvSpPr>
          <p:cNvPr id="1074" name="Google Shape;1074;p84"/>
          <p:cNvSpPr/>
          <p:nvPr/>
        </p:nvSpPr>
        <p:spPr>
          <a:xfrm>
            <a:off x="3782050" y="1619600"/>
            <a:ext cx="4756800" cy="2701500"/>
          </a:xfrm>
          <a:prstGeom prst="rect">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75" name="Google Shape;1075;p84"/>
          <p:cNvSpPr txBox="1"/>
          <p:nvPr/>
        </p:nvSpPr>
        <p:spPr>
          <a:xfrm>
            <a:off x="3918100" y="1859875"/>
            <a:ext cx="4484700" cy="2424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I</a:t>
            </a:r>
            <a:r>
              <a:rPr lang="en-GB" sz="1500">
                <a:solidFill>
                  <a:schemeClr val="dk1"/>
                </a:solidFill>
                <a:latin typeface="Calibri"/>
                <a:ea typeface="Calibri"/>
                <a:cs typeface="Calibri"/>
                <a:sym typeface="Calibri"/>
              </a:rPr>
              <a:t>dentify human race by using image classification.</a:t>
            </a:r>
            <a:endParaRPr sz="1500">
              <a:solidFill>
                <a:schemeClr val="dk1"/>
              </a:solidFill>
              <a:latin typeface="Calibri"/>
              <a:ea typeface="Calibri"/>
              <a:cs typeface="Calibri"/>
              <a:sym typeface="Calibri"/>
            </a:endParaRPr>
          </a:p>
          <a:p>
            <a:pPr marL="457200" lvl="0" indent="0" algn="l" rtl="0">
              <a:spcBef>
                <a:spcPts val="0"/>
              </a:spcBef>
              <a:spcAft>
                <a:spcPts val="0"/>
              </a:spcAft>
              <a:buNone/>
            </a:pPr>
            <a:endParaRPr sz="1500">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Face shape detection model </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sz="1500">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Hairstyle suggestion  </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sz="1500">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Generate appropriate hairstyle for user using Generative Adversarial Network</a:t>
            </a:r>
            <a:endParaRPr sz="1900">
              <a:solidFill>
                <a:schemeClr val="dk1"/>
              </a:solidFill>
              <a:latin typeface="Calibri"/>
              <a:ea typeface="Calibri"/>
              <a:cs typeface="Calibri"/>
              <a:sym typeface="Calibri"/>
            </a:endParaRPr>
          </a:p>
        </p:txBody>
      </p:sp>
      <p:sp>
        <p:nvSpPr>
          <p:cNvPr id="1076" name="Google Shape;1076;p84"/>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077" name="Google Shape;1077;p84"/>
          <p:cNvPicPr preferRelativeResize="0"/>
          <p:nvPr/>
        </p:nvPicPr>
        <p:blipFill rotWithShape="1">
          <a:blip r:embed="rId3">
            <a:alphaModFix amt="80000"/>
          </a:blip>
          <a:srcRect r="36908"/>
          <a:stretch/>
        </p:blipFill>
        <p:spPr>
          <a:xfrm>
            <a:off x="0" y="4724400"/>
            <a:ext cx="2574551" cy="419100"/>
          </a:xfrm>
          <a:prstGeom prst="rect">
            <a:avLst/>
          </a:prstGeom>
          <a:noFill/>
          <a:ln>
            <a:noFill/>
          </a:ln>
        </p:spPr>
      </p:pic>
      <p:sp>
        <p:nvSpPr>
          <p:cNvPr id="1078" name="Google Shape;1078;p84"/>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079" name="Google Shape;1079;p84"/>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080" name="Google Shape;1080;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4"/>
        <p:cNvGrpSpPr/>
        <p:nvPr/>
      </p:nvGrpSpPr>
      <p:grpSpPr>
        <a:xfrm>
          <a:off x="0" y="0"/>
          <a:ext cx="0" cy="0"/>
          <a:chOff x="0" y="0"/>
          <a:chExt cx="0" cy="0"/>
        </a:xfrm>
      </p:grpSpPr>
      <p:sp>
        <p:nvSpPr>
          <p:cNvPr id="1085" name="Google Shape;1085;p85"/>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086" name="Google Shape;1086;p85"/>
          <p:cNvSpPr txBox="1"/>
          <p:nvPr/>
        </p:nvSpPr>
        <p:spPr>
          <a:xfrm>
            <a:off x="839295" y="251350"/>
            <a:ext cx="2440500" cy="461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GB" sz="3000" b="1" i="0" u="none" strike="noStrike" cap="none">
                <a:solidFill>
                  <a:srgbClr val="242424"/>
                </a:solidFill>
                <a:latin typeface="Calibri"/>
                <a:ea typeface="Calibri"/>
                <a:cs typeface="Calibri"/>
                <a:sym typeface="Calibri"/>
              </a:rPr>
              <a:t>Methodology</a:t>
            </a:r>
            <a:endParaRPr sz="3000" b="1" i="0" u="none" strike="noStrike" cap="none">
              <a:solidFill>
                <a:srgbClr val="000000"/>
              </a:solidFill>
              <a:latin typeface="Calibri"/>
              <a:ea typeface="Calibri"/>
              <a:cs typeface="Calibri"/>
              <a:sym typeface="Calibri"/>
            </a:endParaRPr>
          </a:p>
        </p:txBody>
      </p:sp>
      <p:sp>
        <p:nvSpPr>
          <p:cNvPr id="1087" name="Google Shape;1087;p85"/>
          <p:cNvSpPr txBox="1"/>
          <p:nvPr/>
        </p:nvSpPr>
        <p:spPr>
          <a:xfrm>
            <a:off x="2500300" y="3001075"/>
            <a:ext cx="2949900" cy="138600"/>
          </a:xfrm>
          <a:prstGeom prst="rect">
            <a:avLst/>
          </a:prstGeom>
          <a:noFill/>
          <a:ln>
            <a:noFill/>
          </a:ln>
        </p:spPr>
        <p:txBody>
          <a:bodyPr spcFirstLastPara="1" wrap="square" lIns="0" tIns="0" rIns="0" bIns="0" anchor="t" anchorCtr="0">
            <a:spAutoFit/>
          </a:bodyPr>
          <a:lstStyle/>
          <a:p>
            <a:pPr marL="0" marR="0" lvl="0" indent="0" algn="ctr" rtl="0">
              <a:lnSpc>
                <a:spcPct val="130002"/>
              </a:lnSpc>
              <a:spcBef>
                <a:spcPts val="0"/>
              </a:spcBef>
              <a:spcAft>
                <a:spcPts val="0"/>
              </a:spcAft>
              <a:buClr>
                <a:srgbClr val="000000"/>
              </a:buClr>
              <a:buSzPts val="2300"/>
              <a:buFont typeface="Arial"/>
              <a:buNone/>
            </a:pPr>
            <a:endParaRPr sz="900" b="1" i="0" u="none" strike="noStrike" cap="none">
              <a:solidFill>
                <a:srgbClr val="000000"/>
              </a:solidFill>
            </a:endParaRPr>
          </a:p>
        </p:txBody>
      </p:sp>
      <p:sp>
        <p:nvSpPr>
          <p:cNvPr id="1088" name="Google Shape;1088;p85"/>
          <p:cNvSpPr/>
          <p:nvPr/>
        </p:nvSpPr>
        <p:spPr>
          <a:xfrm>
            <a:off x="4273025" y="337575"/>
            <a:ext cx="4405200" cy="4261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089" name="Google Shape;1089;p85"/>
          <p:cNvPicPr preferRelativeResize="0"/>
          <p:nvPr/>
        </p:nvPicPr>
        <p:blipFill>
          <a:blip r:embed="rId4">
            <a:alphaModFix/>
          </a:blip>
          <a:stretch>
            <a:fillRect/>
          </a:stretch>
        </p:blipFill>
        <p:spPr>
          <a:xfrm>
            <a:off x="4457450" y="574800"/>
            <a:ext cx="4036355" cy="3787338"/>
          </a:xfrm>
          <a:prstGeom prst="rect">
            <a:avLst/>
          </a:prstGeom>
          <a:noFill/>
          <a:ln>
            <a:noFill/>
          </a:ln>
        </p:spPr>
      </p:pic>
      <p:sp>
        <p:nvSpPr>
          <p:cNvPr id="1090" name="Google Shape;1090;p85"/>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091" name="Google Shape;1091;p85"/>
          <p:cNvPicPr preferRelativeResize="0"/>
          <p:nvPr/>
        </p:nvPicPr>
        <p:blipFill rotWithShape="1">
          <a:blip r:embed="rId5">
            <a:alphaModFix amt="80000"/>
          </a:blip>
          <a:srcRect r="36908"/>
          <a:stretch/>
        </p:blipFill>
        <p:spPr>
          <a:xfrm>
            <a:off x="0" y="4724400"/>
            <a:ext cx="2574551" cy="419100"/>
          </a:xfrm>
          <a:prstGeom prst="rect">
            <a:avLst/>
          </a:prstGeom>
          <a:noFill/>
          <a:ln>
            <a:noFill/>
          </a:ln>
        </p:spPr>
      </p:pic>
      <p:sp>
        <p:nvSpPr>
          <p:cNvPr id="1092" name="Google Shape;1092;p85"/>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093" name="Google Shape;1093;p85"/>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094" name="Google Shape;1094;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73</a:t>
            </a:fld>
            <a:endParaRPr/>
          </a:p>
        </p:txBody>
      </p:sp>
      <p:sp>
        <p:nvSpPr>
          <p:cNvPr id="1095" name="Google Shape;1095;p85"/>
          <p:cNvSpPr/>
          <p:nvPr/>
        </p:nvSpPr>
        <p:spPr>
          <a:xfrm>
            <a:off x="702150" y="1010763"/>
            <a:ext cx="3146100" cy="1095300"/>
          </a:xfrm>
          <a:prstGeom prst="homePlate">
            <a:avLst>
              <a:gd name="adj" fmla="val 50000"/>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b="1">
                <a:solidFill>
                  <a:schemeClr val="lt1"/>
                </a:solidFill>
                <a:latin typeface="Calibri"/>
                <a:ea typeface="Calibri"/>
                <a:cs typeface="Calibri"/>
                <a:sym typeface="Calibri"/>
              </a:rPr>
              <a:t>              System Diagram</a:t>
            </a:r>
            <a:endParaRPr sz="1700" b="1">
              <a:solidFill>
                <a:schemeClr val="lt1"/>
              </a:solidFill>
              <a:latin typeface="Calibri"/>
              <a:ea typeface="Calibri"/>
              <a:cs typeface="Calibri"/>
              <a:sym typeface="Calibri"/>
            </a:endParaRPr>
          </a:p>
        </p:txBody>
      </p:sp>
      <p:pic>
        <p:nvPicPr>
          <p:cNvPr id="1096" name="Google Shape;1096;p85"/>
          <p:cNvPicPr preferRelativeResize="0"/>
          <p:nvPr/>
        </p:nvPicPr>
        <p:blipFill>
          <a:blip r:embed="rId6">
            <a:alphaModFix/>
          </a:blip>
          <a:stretch>
            <a:fillRect/>
          </a:stretch>
        </p:blipFill>
        <p:spPr>
          <a:xfrm>
            <a:off x="772275" y="2088200"/>
            <a:ext cx="2574550" cy="227394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0"/>
        <p:cNvGrpSpPr/>
        <p:nvPr/>
      </p:nvGrpSpPr>
      <p:grpSpPr>
        <a:xfrm>
          <a:off x="0" y="0"/>
          <a:ext cx="0" cy="0"/>
          <a:chOff x="0" y="0"/>
          <a:chExt cx="0" cy="0"/>
        </a:xfrm>
      </p:grpSpPr>
      <p:sp>
        <p:nvSpPr>
          <p:cNvPr id="1101" name="Google Shape;1101;p86"/>
          <p:cNvSpPr txBox="1"/>
          <p:nvPr/>
        </p:nvSpPr>
        <p:spPr>
          <a:xfrm>
            <a:off x="722500" y="1122275"/>
            <a:ext cx="7315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dk1"/>
                </a:solidFill>
              </a:rPr>
              <a:t>Human Race Detection Model </a:t>
            </a:r>
            <a:endParaRPr sz="1800" b="1">
              <a:solidFill>
                <a:schemeClr val="dk1"/>
              </a:solidFill>
            </a:endParaRPr>
          </a:p>
        </p:txBody>
      </p:sp>
      <p:sp>
        <p:nvSpPr>
          <p:cNvPr id="1102" name="Google Shape;1102;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74</a:t>
            </a:fld>
            <a:endParaRPr/>
          </a:p>
        </p:txBody>
      </p:sp>
      <p:pic>
        <p:nvPicPr>
          <p:cNvPr id="1103" name="Google Shape;1103;p86"/>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104" name="Google Shape;1104;p86"/>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105" name="Google Shape;1105;p86"/>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106" name="Google Shape;1106;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74</a:t>
            </a:fld>
            <a:endParaRPr/>
          </a:p>
        </p:txBody>
      </p:sp>
      <p:sp>
        <p:nvSpPr>
          <p:cNvPr id="1107" name="Google Shape;1107;p86"/>
          <p:cNvSpPr txBox="1"/>
          <p:nvPr/>
        </p:nvSpPr>
        <p:spPr>
          <a:xfrm>
            <a:off x="722500" y="334275"/>
            <a:ext cx="21459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500" b="1">
                <a:solidFill>
                  <a:schemeClr val="dk1"/>
                </a:solidFill>
              </a:rPr>
              <a:t>Models</a:t>
            </a:r>
            <a:endParaRPr sz="500"/>
          </a:p>
        </p:txBody>
      </p:sp>
      <p:sp>
        <p:nvSpPr>
          <p:cNvPr id="1108" name="Google Shape;1108;p86"/>
          <p:cNvSpPr txBox="1"/>
          <p:nvPr/>
        </p:nvSpPr>
        <p:spPr>
          <a:xfrm>
            <a:off x="1217400" y="1648675"/>
            <a:ext cx="6709200" cy="12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2"/>
                </a:solidFill>
              </a:rPr>
              <a:t>1. Identifying human race using image classification</a:t>
            </a:r>
            <a:endParaRPr sz="1500">
              <a:solidFill>
                <a:schemeClr val="dk2"/>
              </a:solidFill>
            </a:endParaRPr>
          </a:p>
          <a:p>
            <a:pPr marL="457200" lvl="0" indent="-323850" algn="l" rtl="0">
              <a:spcBef>
                <a:spcPts val="0"/>
              </a:spcBef>
              <a:spcAft>
                <a:spcPts val="0"/>
              </a:spcAft>
              <a:buClr>
                <a:schemeClr val="dk2"/>
              </a:buClr>
              <a:buSzPts val="1500"/>
              <a:buChar char="●"/>
            </a:pPr>
            <a:r>
              <a:rPr lang="en-GB" sz="1500">
                <a:solidFill>
                  <a:schemeClr val="dk2"/>
                </a:solidFill>
              </a:rPr>
              <a:t>CNN Architecture - VGG16</a:t>
            </a:r>
            <a:endParaRPr sz="1500">
              <a:solidFill>
                <a:schemeClr val="dk2"/>
              </a:solidFill>
            </a:endParaRPr>
          </a:p>
          <a:p>
            <a:pPr marL="457200" lvl="0" indent="-323850" algn="l" rtl="0">
              <a:spcBef>
                <a:spcPts val="0"/>
              </a:spcBef>
              <a:spcAft>
                <a:spcPts val="0"/>
              </a:spcAft>
              <a:buClr>
                <a:schemeClr val="dk2"/>
              </a:buClr>
              <a:buSzPts val="1500"/>
              <a:buChar char="●"/>
            </a:pPr>
            <a:r>
              <a:rPr lang="en-GB" sz="1500">
                <a:solidFill>
                  <a:schemeClr val="dk2"/>
                </a:solidFill>
              </a:rPr>
              <a:t>5 classes</a:t>
            </a:r>
            <a:endParaRPr sz="1500">
              <a:solidFill>
                <a:schemeClr val="dk2"/>
              </a:solidFill>
            </a:endParaRPr>
          </a:p>
          <a:p>
            <a:pPr marL="457200" lvl="0" indent="-323850" algn="l" rtl="0">
              <a:spcBef>
                <a:spcPts val="0"/>
              </a:spcBef>
              <a:spcAft>
                <a:spcPts val="0"/>
              </a:spcAft>
              <a:buClr>
                <a:schemeClr val="dk2"/>
              </a:buClr>
              <a:buSzPts val="1500"/>
              <a:buChar char="●"/>
            </a:pPr>
            <a:r>
              <a:rPr lang="en-GB" sz="1500">
                <a:solidFill>
                  <a:schemeClr val="dk2"/>
                </a:solidFill>
              </a:rPr>
              <a:t>7000 over images</a:t>
            </a:r>
            <a:endParaRPr sz="1500">
              <a:solidFill>
                <a:schemeClr val="dk2"/>
              </a:solidFill>
            </a:endParaRPr>
          </a:p>
          <a:p>
            <a:pPr marL="0" lvl="0" indent="0" algn="l" rtl="0">
              <a:spcBef>
                <a:spcPts val="0"/>
              </a:spcBef>
              <a:spcAft>
                <a:spcPts val="0"/>
              </a:spcAft>
              <a:buNone/>
            </a:pPr>
            <a:endParaRPr sz="1500">
              <a:solidFill>
                <a:schemeClr val="dk2"/>
              </a:solidFill>
            </a:endParaRPr>
          </a:p>
          <a:p>
            <a:pPr marL="0" lvl="0" indent="0" algn="l" rtl="0">
              <a:spcBef>
                <a:spcPts val="0"/>
              </a:spcBef>
              <a:spcAft>
                <a:spcPts val="0"/>
              </a:spcAft>
              <a:buNone/>
            </a:pPr>
            <a:endParaRPr sz="1500">
              <a:solidFill>
                <a:schemeClr val="dk2"/>
              </a:solidFill>
            </a:endParaRPr>
          </a:p>
        </p:txBody>
      </p:sp>
      <p:sp>
        <p:nvSpPr>
          <p:cNvPr id="1109" name="Google Shape;1109;p86"/>
          <p:cNvSpPr txBox="1"/>
          <p:nvPr/>
        </p:nvSpPr>
        <p:spPr>
          <a:xfrm>
            <a:off x="722500" y="2869400"/>
            <a:ext cx="4233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dk1"/>
                </a:solidFill>
              </a:rPr>
              <a:t>Face Shape Detection Model </a:t>
            </a:r>
            <a:endParaRPr sz="1800" b="1">
              <a:solidFill>
                <a:schemeClr val="dk1"/>
              </a:solidFill>
            </a:endParaRPr>
          </a:p>
        </p:txBody>
      </p:sp>
      <p:sp>
        <p:nvSpPr>
          <p:cNvPr id="1110" name="Google Shape;1110;p86"/>
          <p:cNvSpPr txBox="1"/>
          <p:nvPr/>
        </p:nvSpPr>
        <p:spPr>
          <a:xfrm>
            <a:off x="1329100" y="3270250"/>
            <a:ext cx="6709200" cy="12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dk2"/>
                </a:solidFill>
              </a:rPr>
              <a:t>1. Identifying human face shape using image classification</a:t>
            </a:r>
            <a:endParaRPr sz="1500">
              <a:solidFill>
                <a:schemeClr val="dk2"/>
              </a:solidFill>
            </a:endParaRPr>
          </a:p>
          <a:p>
            <a:pPr marL="457200" lvl="0" indent="-323850" algn="l" rtl="0">
              <a:spcBef>
                <a:spcPts val="0"/>
              </a:spcBef>
              <a:spcAft>
                <a:spcPts val="0"/>
              </a:spcAft>
              <a:buClr>
                <a:schemeClr val="dk2"/>
              </a:buClr>
              <a:buSzPts val="1500"/>
              <a:buChar char="●"/>
            </a:pPr>
            <a:r>
              <a:rPr lang="en-GB" sz="1500">
                <a:solidFill>
                  <a:schemeClr val="dk2"/>
                </a:solidFill>
              </a:rPr>
              <a:t>XGBClassifier - XGBoost model</a:t>
            </a:r>
            <a:endParaRPr sz="1500">
              <a:solidFill>
                <a:schemeClr val="dk2"/>
              </a:solidFill>
            </a:endParaRPr>
          </a:p>
          <a:p>
            <a:pPr marL="457200" lvl="0" indent="-323850" algn="l" rtl="0">
              <a:spcBef>
                <a:spcPts val="0"/>
              </a:spcBef>
              <a:spcAft>
                <a:spcPts val="0"/>
              </a:spcAft>
              <a:buClr>
                <a:schemeClr val="dk2"/>
              </a:buClr>
              <a:buSzPts val="1500"/>
              <a:buChar char="●"/>
            </a:pPr>
            <a:r>
              <a:rPr lang="en-GB" sz="1500">
                <a:solidFill>
                  <a:schemeClr val="dk2"/>
                </a:solidFill>
              </a:rPr>
              <a:t>4 classes</a:t>
            </a:r>
            <a:endParaRPr sz="1500">
              <a:solidFill>
                <a:schemeClr val="dk2"/>
              </a:solidFill>
            </a:endParaRPr>
          </a:p>
          <a:p>
            <a:pPr marL="457200" lvl="0" indent="-323850" algn="l" rtl="0">
              <a:spcBef>
                <a:spcPts val="0"/>
              </a:spcBef>
              <a:spcAft>
                <a:spcPts val="0"/>
              </a:spcAft>
              <a:buClr>
                <a:schemeClr val="dk2"/>
              </a:buClr>
              <a:buSzPts val="1500"/>
              <a:buChar char="●"/>
            </a:pPr>
            <a:r>
              <a:rPr lang="en-GB" sz="1500">
                <a:solidFill>
                  <a:schemeClr val="dk2"/>
                </a:solidFill>
              </a:rPr>
              <a:t>1500 over images</a:t>
            </a:r>
            <a:endParaRPr sz="1500">
              <a:solidFill>
                <a:schemeClr val="dk2"/>
              </a:solidFill>
            </a:endParaRPr>
          </a:p>
          <a:p>
            <a:pPr marL="0" lvl="0" indent="0" algn="l" rtl="0">
              <a:spcBef>
                <a:spcPts val="0"/>
              </a:spcBef>
              <a:spcAft>
                <a:spcPts val="0"/>
              </a:spcAft>
              <a:buNone/>
            </a:pPr>
            <a:endParaRPr sz="1500">
              <a:solidFill>
                <a:schemeClr val="dk2"/>
              </a:solidFill>
            </a:endParaRPr>
          </a:p>
          <a:p>
            <a:pPr marL="0" lvl="0" indent="0" algn="l" rtl="0">
              <a:spcBef>
                <a:spcPts val="0"/>
              </a:spcBef>
              <a:spcAft>
                <a:spcPts val="0"/>
              </a:spcAft>
              <a:buNone/>
            </a:pPr>
            <a:endParaRPr sz="1500">
              <a:solidFill>
                <a:schemeClr val="dk2"/>
              </a:solidFill>
            </a:endParaRPr>
          </a:p>
        </p:txBody>
      </p:sp>
      <p:pic>
        <p:nvPicPr>
          <p:cNvPr id="1111" name="Google Shape;1111;p86"/>
          <p:cNvPicPr preferRelativeResize="0"/>
          <p:nvPr/>
        </p:nvPicPr>
        <p:blipFill>
          <a:blip r:embed="rId5">
            <a:alphaModFix/>
          </a:blip>
          <a:stretch>
            <a:fillRect/>
          </a:stretch>
        </p:blipFill>
        <p:spPr>
          <a:xfrm>
            <a:off x="3938800" y="911375"/>
            <a:ext cx="5205200" cy="3644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5"/>
        <p:cNvGrpSpPr/>
        <p:nvPr/>
      </p:nvGrpSpPr>
      <p:grpSpPr>
        <a:xfrm>
          <a:off x="0" y="0"/>
          <a:ext cx="0" cy="0"/>
          <a:chOff x="0" y="0"/>
          <a:chExt cx="0" cy="0"/>
        </a:xfrm>
      </p:grpSpPr>
      <p:sp>
        <p:nvSpPr>
          <p:cNvPr id="1116" name="Google Shape;1116;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75</a:t>
            </a:fld>
            <a:endParaRPr/>
          </a:p>
        </p:txBody>
      </p:sp>
      <p:pic>
        <p:nvPicPr>
          <p:cNvPr id="1117" name="Google Shape;1117;p87"/>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118" name="Google Shape;1118;p87"/>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119" name="Google Shape;1119;p87"/>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120" name="Google Shape;1120;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75</a:t>
            </a:fld>
            <a:endParaRPr/>
          </a:p>
        </p:txBody>
      </p:sp>
      <p:sp>
        <p:nvSpPr>
          <p:cNvPr id="1121" name="Google Shape;1121;p87"/>
          <p:cNvSpPr txBox="1"/>
          <p:nvPr/>
        </p:nvSpPr>
        <p:spPr>
          <a:xfrm>
            <a:off x="2067325" y="97025"/>
            <a:ext cx="4918500" cy="72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3500" b="1">
                <a:solidFill>
                  <a:schemeClr val="dk1"/>
                </a:solidFill>
              </a:rPr>
              <a:t>How to train Model 01</a:t>
            </a:r>
            <a:endParaRPr sz="3500" b="1">
              <a:solidFill>
                <a:schemeClr val="dk1"/>
              </a:solidFill>
            </a:endParaRPr>
          </a:p>
        </p:txBody>
      </p:sp>
      <p:sp>
        <p:nvSpPr>
          <p:cNvPr id="1122" name="Google Shape;1122;p87"/>
          <p:cNvSpPr txBox="1"/>
          <p:nvPr/>
        </p:nvSpPr>
        <p:spPr>
          <a:xfrm>
            <a:off x="420525" y="820325"/>
            <a:ext cx="24909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Requirements</a:t>
            </a:r>
            <a:endParaRPr sz="2000" b="1">
              <a:solidFill>
                <a:schemeClr val="dk1"/>
              </a:solidFill>
            </a:endParaRPr>
          </a:p>
        </p:txBody>
      </p:sp>
      <p:sp>
        <p:nvSpPr>
          <p:cNvPr id="1123" name="Google Shape;1123;p87"/>
          <p:cNvSpPr txBox="1"/>
          <p:nvPr/>
        </p:nvSpPr>
        <p:spPr>
          <a:xfrm>
            <a:off x="420525" y="1265775"/>
            <a:ext cx="3774000" cy="12945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Char char="●"/>
            </a:pPr>
            <a:r>
              <a:rPr lang="en-GB">
                <a:solidFill>
                  <a:schemeClr val="dk1"/>
                </a:solidFill>
              </a:rPr>
              <a:t>JupyterLab (Anaconda Navigator)</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GB">
                <a:solidFill>
                  <a:schemeClr val="dk1"/>
                </a:solidFill>
              </a:rPr>
              <a:t>Python Version – 3.9.2</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GB">
                <a:solidFill>
                  <a:schemeClr val="dk1"/>
                </a:solidFill>
              </a:rPr>
              <a:t>CNN Architecture – VGG16</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GB">
                <a:solidFill>
                  <a:schemeClr val="dk1"/>
                </a:solidFill>
              </a:rPr>
              <a:t>Dataset - images</a:t>
            </a:r>
            <a:endParaRPr>
              <a:solidFill>
                <a:schemeClr val="dk1"/>
              </a:solidFill>
            </a:endParaRPr>
          </a:p>
        </p:txBody>
      </p:sp>
      <p:pic>
        <p:nvPicPr>
          <p:cNvPr id="1124" name="Google Shape;1124;p87"/>
          <p:cNvPicPr preferRelativeResize="0"/>
          <p:nvPr/>
        </p:nvPicPr>
        <p:blipFill>
          <a:blip r:embed="rId5">
            <a:alphaModFix/>
          </a:blip>
          <a:stretch>
            <a:fillRect/>
          </a:stretch>
        </p:blipFill>
        <p:spPr>
          <a:xfrm>
            <a:off x="4129213" y="1263100"/>
            <a:ext cx="794700" cy="794700"/>
          </a:xfrm>
          <a:prstGeom prst="rect">
            <a:avLst/>
          </a:prstGeom>
          <a:noFill/>
          <a:ln>
            <a:noFill/>
          </a:ln>
        </p:spPr>
      </p:pic>
      <p:pic>
        <p:nvPicPr>
          <p:cNvPr id="1125" name="Google Shape;1125;p87"/>
          <p:cNvPicPr preferRelativeResize="0"/>
          <p:nvPr/>
        </p:nvPicPr>
        <p:blipFill>
          <a:blip r:embed="rId6">
            <a:alphaModFix/>
          </a:blip>
          <a:stretch>
            <a:fillRect/>
          </a:stretch>
        </p:blipFill>
        <p:spPr>
          <a:xfrm>
            <a:off x="5196650" y="1265775"/>
            <a:ext cx="794700" cy="789355"/>
          </a:xfrm>
          <a:prstGeom prst="rect">
            <a:avLst/>
          </a:prstGeom>
          <a:noFill/>
          <a:ln>
            <a:noFill/>
          </a:ln>
        </p:spPr>
      </p:pic>
      <p:pic>
        <p:nvPicPr>
          <p:cNvPr id="1126" name="Google Shape;1126;p87"/>
          <p:cNvPicPr preferRelativeResize="0"/>
          <p:nvPr/>
        </p:nvPicPr>
        <p:blipFill>
          <a:blip r:embed="rId7">
            <a:alphaModFix/>
          </a:blip>
          <a:stretch>
            <a:fillRect/>
          </a:stretch>
        </p:blipFill>
        <p:spPr>
          <a:xfrm>
            <a:off x="6264075" y="1312925"/>
            <a:ext cx="794700" cy="794700"/>
          </a:xfrm>
          <a:prstGeom prst="rect">
            <a:avLst/>
          </a:prstGeom>
          <a:noFill/>
          <a:ln>
            <a:noFill/>
          </a:ln>
        </p:spPr>
      </p:pic>
      <p:pic>
        <p:nvPicPr>
          <p:cNvPr id="1127" name="Google Shape;1127;p87"/>
          <p:cNvPicPr preferRelativeResize="0"/>
          <p:nvPr/>
        </p:nvPicPr>
        <p:blipFill>
          <a:blip r:embed="rId8">
            <a:alphaModFix/>
          </a:blip>
          <a:stretch>
            <a:fillRect/>
          </a:stretch>
        </p:blipFill>
        <p:spPr>
          <a:xfrm>
            <a:off x="1077236" y="2309726"/>
            <a:ext cx="6898676" cy="2477900"/>
          </a:xfrm>
          <a:prstGeom prst="rect">
            <a:avLst/>
          </a:prstGeom>
          <a:noFill/>
          <a:ln>
            <a:noFill/>
          </a:ln>
        </p:spPr>
      </p:pic>
      <p:sp>
        <p:nvSpPr>
          <p:cNvPr id="1128" name="Google Shape;1128;p87"/>
          <p:cNvSpPr txBox="1"/>
          <p:nvPr/>
        </p:nvSpPr>
        <p:spPr>
          <a:xfrm>
            <a:off x="420525" y="2599650"/>
            <a:ext cx="10137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Steps</a:t>
            </a:r>
            <a:endParaRPr>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2"/>
        <p:cNvGrpSpPr/>
        <p:nvPr/>
      </p:nvGrpSpPr>
      <p:grpSpPr>
        <a:xfrm>
          <a:off x="0" y="0"/>
          <a:ext cx="0" cy="0"/>
          <a:chOff x="0" y="0"/>
          <a:chExt cx="0" cy="0"/>
        </a:xfrm>
      </p:grpSpPr>
      <p:sp>
        <p:nvSpPr>
          <p:cNvPr id="1133" name="Google Shape;1133;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76</a:t>
            </a:fld>
            <a:endParaRPr/>
          </a:p>
        </p:txBody>
      </p:sp>
      <p:pic>
        <p:nvPicPr>
          <p:cNvPr id="1134" name="Google Shape;1134;p88"/>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135" name="Google Shape;1135;p88"/>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136" name="Google Shape;1136;p88"/>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137" name="Google Shape;1137;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76</a:t>
            </a:fld>
            <a:endParaRPr/>
          </a:p>
        </p:txBody>
      </p:sp>
      <p:sp>
        <p:nvSpPr>
          <p:cNvPr id="1138" name="Google Shape;1138;p88"/>
          <p:cNvSpPr txBox="1"/>
          <p:nvPr/>
        </p:nvSpPr>
        <p:spPr>
          <a:xfrm>
            <a:off x="442125" y="366625"/>
            <a:ext cx="37095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Build the Complete Model</a:t>
            </a:r>
            <a:r>
              <a:rPr lang="en-GB" sz="2000" b="1">
                <a:solidFill>
                  <a:srgbClr val="04591C"/>
                </a:solidFill>
              </a:rPr>
              <a:t> </a:t>
            </a:r>
            <a:endParaRPr/>
          </a:p>
        </p:txBody>
      </p:sp>
      <p:pic>
        <p:nvPicPr>
          <p:cNvPr id="1139" name="Google Shape;1139;p88"/>
          <p:cNvPicPr preferRelativeResize="0"/>
          <p:nvPr/>
        </p:nvPicPr>
        <p:blipFill>
          <a:blip r:embed="rId5">
            <a:alphaModFix/>
          </a:blip>
          <a:stretch>
            <a:fillRect/>
          </a:stretch>
        </p:blipFill>
        <p:spPr>
          <a:xfrm>
            <a:off x="442125" y="988625"/>
            <a:ext cx="5314602" cy="3079525"/>
          </a:xfrm>
          <a:prstGeom prst="rect">
            <a:avLst/>
          </a:prstGeom>
          <a:noFill/>
          <a:ln>
            <a:noFill/>
          </a:ln>
        </p:spPr>
      </p:pic>
      <p:pic>
        <p:nvPicPr>
          <p:cNvPr id="1140" name="Google Shape;1140;p88"/>
          <p:cNvPicPr preferRelativeResize="0"/>
          <p:nvPr/>
        </p:nvPicPr>
        <p:blipFill>
          <a:blip r:embed="rId6">
            <a:alphaModFix/>
          </a:blip>
          <a:stretch>
            <a:fillRect/>
          </a:stretch>
        </p:blipFill>
        <p:spPr>
          <a:xfrm>
            <a:off x="6046225" y="366624"/>
            <a:ext cx="2753575" cy="40236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4"/>
        <p:cNvGrpSpPr/>
        <p:nvPr/>
      </p:nvGrpSpPr>
      <p:grpSpPr>
        <a:xfrm>
          <a:off x="0" y="0"/>
          <a:ext cx="0" cy="0"/>
          <a:chOff x="0" y="0"/>
          <a:chExt cx="0" cy="0"/>
        </a:xfrm>
      </p:grpSpPr>
      <p:sp>
        <p:nvSpPr>
          <p:cNvPr id="1145" name="Google Shape;1145;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77</a:t>
            </a:fld>
            <a:endParaRPr/>
          </a:p>
        </p:txBody>
      </p:sp>
      <p:pic>
        <p:nvPicPr>
          <p:cNvPr id="1146" name="Google Shape;1146;p89"/>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147" name="Google Shape;1147;p89"/>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148" name="Google Shape;1148;p89"/>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149" name="Google Shape;1149;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77</a:t>
            </a:fld>
            <a:endParaRPr/>
          </a:p>
        </p:txBody>
      </p:sp>
      <p:sp>
        <p:nvSpPr>
          <p:cNvPr id="1150" name="Google Shape;1150;p89"/>
          <p:cNvSpPr txBox="1"/>
          <p:nvPr/>
        </p:nvSpPr>
        <p:spPr>
          <a:xfrm>
            <a:off x="658525" y="204275"/>
            <a:ext cx="14088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Graphs</a:t>
            </a:r>
            <a:endParaRPr>
              <a:solidFill>
                <a:schemeClr val="dk1"/>
              </a:solidFill>
            </a:endParaRPr>
          </a:p>
        </p:txBody>
      </p:sp>
      <p:pic>
        <p:nvPicPr>
          <p:cNvPr id="1151" name="Google Shape;1151;p89"/>
          <p:cNvPicPr preferRelativeResize="0"/>
          <p:nvPr/>
        </p:nvPicPr>
        <p:blipFill>
          <a:blip r:embed="rId5">
            <a:alphaModFix/>
          </a:blip>
          <a:stretch>
            <a:fillRect/>
          </a:stretch>
        </p:blipFill>
        <p:spPr>
          <a:xfrm>
            <a:off x="282300" y="776543"/>
            <a:ext cx="5133551" cy="2379057"/>
          </a:xfrm>
          <a:prstGeom prst="rect">
            <a:avLst/>
          </a:prstGeom>
          <a:noFill/>
          <a:ln>
            <a:noFill/>
          </a:ln>
        </p:spPr>
      </p:pic>
      <p:pic>
        <p:nvPicPr>
          <p:cNvPr id="1152" name="Google Shape;1152;p89"/>
          <p:cNvPicPr preferRelativeResize="0"/>
          <p:nvPr/>
        </p:nvPicPr>
        <p:blipFill>
          <a:blip r:embed="rId6">
            <a:alphaModFix/>
          </a:blip>
          <a:stretch>
            <a:fillRect/>
          </a:stretch>
        </p:blipFill>
        <p:spPr>
          <a:xfrm>
            <a:off x="5480775" y="3095500"/>
            <a:ext cx="3480300" cy="14486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6"/>
        <p:cNvGrpSpPr/>
        <p:nvPr/>
      </p:nvGrpSpPr>
      <p:grpSpPr>
        <a:xfrm>
          <a:off x="0" y="0"/>
          <a:ext cx="0" cy="0"/>
          <a:chOff x="0" y="0"/>
          <a:chExt cx="0" cy="0"/>
        </a:xfrm>
      </p:grpSpPr>
      <p:sp>
        <p:nvSpPr>
          <p:cNvPr id="1157" name="Google Shape;1157;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78</a:t>
            </a:fld>
            <a:endParaRPr/>
          </a:p>
        </p:txBody>
      </p:sp>
      <p:pic>
        <p:nvPicPr>
          <p:cNvPr id="1158" name="Google Shape;1158;p90"/>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159" name="Google Shape;1159;p90"/>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160" name="Google Shape;1160;p90"/>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161" name="Google Shape;1161;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78</a:t>
            </a:fld>
            <a:endParaRPr/>
          </a:p>
        </p:txBody>
      </p:sp>
      <p:sp>
        <p:nvSpPr>
          <p:cNvPr id="1162" name="Google Shape;1162;p90"/>
          <p:cNvSpPr txBox="1"/>
          <p:nvPr/>
        </p:nvSpPr>
        <p:spPr>
          <a:xfrm>
            <a:off x="400475" y="324725"/>
            <a:ext cx="56718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Classification Report &amp; Confusion Matrix</a:t>
            </a:r>
            <a:endParaRPr>
              <a:solidFill>
                <a:schemeClr val="dk1"/>
              </a:solidFill>
            </a:endParaRPr>
          </a:p>
        </p:txBody>
      </p:sp>
      <p:pic>
        <p:nvPicPr>
          <p:cNvPr id="1163" name="Google Shape;1163;p90"/>
          <p:cNvPicPr preferRelativeResize="0"/>
          <p:nvPr/>
        </p:nvPicPr>
        <p:blipFill>
          <a:blip r:embed="rId5">
            <a:alphaModFix/>
          </a:blip>
          <a:stretch>
            <a:fillRect/>
          </a:stretch>
        </p:blipFill>
        <p:spPr>
          <a:xfrm>
            <a:off x="767800" y="914725"/>
            <a:ext cx="4362701" cy="3548776"/>
          </a:xfrm>
          <a:prstGeom prst="rect">
            <a:avLst/>
          </a:prstGeom>
          <a:noFill/>
          <a:ln>
            <a:noFill/>
          </a:ln>
        </p:spPr>
      </p:pic>
      <p:pic>
        <p:nvPicPr>
          <p:cNvPr id="1164" name="Google Shape;1164;p90"/>
          <p:cNvPicPr preferRelativeResize="0"/>
          <p:nvPr/>
        </p:nvPicPr>
        <p:blipFill>
          <a:blip r:embed="rId6">
            <a:alphaModFix/>
          </a:blip>
          <a:stretch>
            <a:fillRect/>
          </a:stretch>
        </p:blipFill>
        <p:spPr>
          <a:xfrm>
            <a:off x="5715876" y="1558638"/>
            <a:ext cx="2571750" cy="15716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8"/>
        <p:cNvGrpSpPr/>
        <p:nvPr/>
      </p:nvGrpSpPr>
      <p:grpSpPr>
        <a:xfrm>
          <a:off x="0" y="0"/>
          <a:ext cx="0" cy="0"/>
          <a:chOff x="0" y="0"/>
          <a:chExt cx="0" cy="0"/>
        </a:xfrm>
      </p:grpSpPr>
      <p:sp>
        <p:nvSpPr>
          <p:cNvPr id="1169" name="Google Shape;1169;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79</a:t>
            </a:fld>
            <a:endParaRPr/>
          </a:p>
        </p:txBody>
      </p:sp>
      <p:pic>
        <p:nvPicPr>
          <p:cNvPr id="1170" name="Google Shape;1170;p91"/>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171" name="Google Shape;1171;p91"/>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172" name="Google Shape;1172;p91"/>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173" name="Google Shape;1173;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79</a:t>
            </a:fld>
            <a:endParaRPr/>
          </a:p>
        </p:txBody>
      </p:sp>
      <p:sp>
        <p:nvSpPr>
          <p:cNvPr id="1174" name="Google Shape;1174;p91"/>
          <p:cNvSpPr txBox="1"/>
          <p:nvPr/>
        </p:nvSpPr>
        <p:spPr>
          <a:xfrm>
            <a:off x="487075" y="184000"/>
            <a:ext cx="29334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Output Prediction </a:t>
            </a:r>
            <a:endParaRPr>
              <a:solidFill>
                <a:schemeClr val="dk1"/>
              </a:solidFill>
            </a:endParaRPr>
          </a:p>
        </p:txBody>
      </p:sp>
      <p:pic>
        <p:nvPicPr>
          <p:cNvPr id="1175" name="Google Shape;1175;p91"/>
          <p:cNvPicPr preferRelativeResize="0"/>
          <p:nvPr/>
        </p:nvPicPr>
        <p:blipFill>
          <a:blip r:embed="rId5">
            <a:alphaModFix/>
          </a:blip>
          <a:stretch>
            <a:fillRect/>
          </a:stretch>
        </p:blipFill>
        <p:spPr>
          <a:xfrm>
            <a:off x="824525" y="796550"/>
            <a:ext cx="7494925" cy="33508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0"/>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49" name="Google Shape;149;p20"/>
          <p:cNvPicPr preferRelativeResize="0"/>
          <p:nvPr/>
        </p:nvPicPr>
        <p:blipFill rotWithShape="1">
          <a:blip r:embed="rId4">
            <a:alphaModFix amt="80000"/>
          </a:blip>
          <a:srcRect r="36908"/>
          <a:stretch/>
        </p:blipFill>
        <p:spPr>
          <a:xfrm>
            <a:off x="0" y="4724400"/>
            <a:ext cx="2574551" cy="408300"/>
          </a:xfrm>
          <a:prstGeom prst="rect">
            <a:avLst/>
          </a:prstGeom>
          <a:noFill/>
          <a:ln>
            <a:noFill/>
          </a:ln>
        </p:spPr>
      </p:pic>
      <p:sp>
        <p:nvSpPr>
          <p:cNvPr id="150" name="Google Shape;150;p20"/>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endParaRPr sz="700" b="0" i="0" u="none" strike="noStrike" cap="none">
              <a:solidFill>
                <a:srgbClr val="000000"/>
              </a:solidFill>
              <a:latin typeface="Arial"/>
              <a:ea typeface="Arial"/>
              <a:cs typeface="Arial"/>
              <a:sym typeface="Arial"/>
            </a:endParaRPr>
          </a:p>
        </p:txBody>
      </p:sp>
      <p:sp>
        <p:nvSpPr>
          <p:cNvPr id="151" name="Google Shape;151;p20"/>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52" name="Google Shape;152;p20"/>
          <p:cNvSpPr txBox="1"/>
          <p:nvPr/>
        </p:nvSpPr>
        <p:spPr>
          <a:xfrm>
            <a:off x="538300" y="1952200"/>
            <a:ext cx="8013300" cy="124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900" b="1">
                <a:solidFill>
                  <a:schemeClr val="dk1"/>
                </a:solidFill>
                <a:latin typeface="Calibri"/>
                <a:ea typeface="Calibri"/>
                <a:cs typeface="Calibri"/>
                <a:sym typeface="Calibri"/>
              </a:rPr>
              <a:t>Personalized Hair Color Recommendation Using Deep Learning </a:t>
            </a:r>
            <a:endParaRPr sz="2900" b="1">
              <a:solidFill>
                <a:schemeClr val="dk1"/>
              </a:solidFill>
              <a:latin typeface="Calibri"/>
              <a:ea typeface="Calibri"/>
              <a:cs typeface="Calibri"/>
              <a:sym typeface="Calibri"/>
            </a:endParaRPr>
          </a:p>
        </p:txBody>
      </p:sp>
      <p:sp>
        <p:nvSpPr>
          <p:cNvPr id="153" name="Google Shape;15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9"/>
        <p:cNvGrpSpPr/>
        <p:nvPr/>
      </p:nvGrpSpPr>
      <p:grpSpPr>
        <a:xfrm>
          <a:off x="0" y="0"/>
          <a:ext cx="0" cy="0"/>
          <a:chOff x="0" y="0"/>
          <a:chExt cx="0" cy="0"/>
        </a:xfrm>
      </p:grpSpPr>
      <p:sp>
        <p:nvSpPr>
          <p:cNvPr id="1180" name="Google Shape;1180;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80</a:t>
            </a:fld>
            <a:endParaRPr/>
          </a:p>
        </p:txBody>
      </p:sp>
      <p:pic>
        <p:nvPicPr>
          <p:cNvPr id="1181" name="Google Shape;1181;p92"/>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182" name="Google Shape;1182;p92"/>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183" name="Google Shape;1183;p92"/>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184" name="Google Shape;1184;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80</a:t>
            </a:fld>
            <a:endParaRPr/>
          </a:p>
        </p:txBody>
      </p:sp>
      <p:sp>
        <p:nvSpPr>
          <p:cNvPr id="1185" name="Google Shape;1185;p92"/>
          <p:cNvSpPr txBox="1"/>
          <p:nvPr/>
        </p:nvSpPr>
        <p:spPr>
          <a:xfrm>
            <a:off x="2067325" y="97025"/>
            <a:ext cx="4918500" cy="72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3500" b="1">
                <a:solidFill>
                  <a:schemeClr val="dk1"/>
                </a:solidFill>
              </a:rPr>
              <a:t>How to train Model 02</a:t>
            </a:r>
            <a:endParaRPr sz="3500" b="1">
              <a:solidFill>
                <a:schemeClr val="dk1"/>
              </a:solidFill>
            </a:endParaRPr>
          </a:p>
        </p:txBody>
      </p:sp>
      <p:sp>
        <p:nvSpPr>
          <p:cNvPr id="1186" name="Google Shape;1186;p92"/>
          <p:cNvSpPr txBox="1"/>
          <p:nvPr/>
        </p:nvSpPr>
        <p:spPr>
          <a:xfrm>
            <a:off x="420525" y="820325"/>
            <a:ext cx="24909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Requirements</a:t>
            </a:r>
            <a:endParaRPr sz="2000" b="1">
              <a:solidFill>
                <a:schemeClr val="dk1"/>
              </a:solidFill>
            </a:endParaRPr>
          </a:p>
        </p:txBody>
      </p:sp>
      <p:sp>
        <p:nvSpPr>
          <p:cNvPr id="1187" name="Google Shape;1187;p92"/>
          <p:cNvSpPr txBox="1"/>
          <p:nvPr/>
        </p:nvSpPr>
        <p:spPr>
          <a:xfrm>
            <a:off x="420525" y="1265775"/>
            <a:ext cx="3774000" cy="12945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Char char="●"/>
            </a:pPr>
            <a:r>
              <a:rPr lang="en-GB">
                <a:solidFill>
                  <a:schemeClr val="dk1"/>
                </a:solidFill>
              </a:rPr>
              <a:t>JupyterLab (Anaconda Navigator)</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GB">
                <a:solidFill>
                  <a:schemeClr val="dk1"/>
                </a:solidFill>
              </a:rPr>
              <a:t>Python Version – 3.9.2</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GB">
                <a:solidFill>
                  <a:schemeClr val="dk1"/>
                </a:solidFill>
              </a:rPr>
              <a:t>CNN Architecture – VGG16</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GB">
                <a:solidFill>
                  <a:schemeClr val="dk1"/>
                </a:solidFill>
              </a:rPr>
              <a:t>Dataset - images</a:t>
            </a:r>
            <a:endParaRPr>
              <a:solidFill>
                <a:schemeClr val="dk1"/>
              </a:solidFill>
            </a:endParaRPr>
          </a:p>
        </p:txBody>
      </p:sp>
      <p:pic>
        <p:nvPicPr>
          <p:cNvPr id="1188" name="Google Shape;1188;p92"/>
          <p:cNvPicPr preferRelativeResize="0"/>
          <p:nvPr/>
        </p:nvPicPr>
        <p:blipFill>
          <a:blip r:embed="rId5">
            <a:alphaModFix/>
          </a:blip>
          <a:stretch>
            <a:fillRect/>
          </a:stretch>
        </p:blipFill>
        <p:spPr>
          <a:xfrm>
            <a:off x="4129213" y="1263100"/>
            <a:ext cx="794700" cy="794700"/>
          </a:xfrm>
          <a:prstGeom prst="rect">
            <a:avLst/>
          </a:prstGeom>
          <a:noFill/>
          <a:ln>
            <a:noFill/>
          </a:ln>
        </p:spPr>
      </p:pic>
      <p:pic>
        <p:nvPicPr>
          <p:cNvPr id="1189" name="Google Shape;1189;p92"/>
          <p:cNvPicPr preferRelativeResize="0"/>
          <p:nvPr/>
        </p:nvPicPr>
        <p:blipFill>
          <a:blip r:embed="rId6">
            <a:alphaModFix/>
          </a:blip>
          <a:stretch>
            <a:fillRect/>
          </a:stretch>
        </p:blipFill>
        <p:spPr>
          <a:xfrm>
            <a:off x="5196650" y="1265775"/>
            <a:ext cx="794700" cy="789355"/>
          </a:xfrm>
          <a:prstGeom prst="rect">
            <a:avLst/>
          </a:prstGeom>
          <a:noFill/>
          <a:ln>
            <a:noFill/>
          </a:ln>
        </p:spPr>
      </p:pic>
      <p:pic>
        <p:nvPicPr>
          <p:cNvPr id="1190" name="Google Shape;1190;p92"/>
          <p:cNvPicPr preferRelativeResize="0"/>
          <p:nvPr/>
        </p:nvPicPr>
        <p:blipFill>
          <a:blip r:embed="rId7">
            <a:alphaModFix/>
          </a:blip>
          <a:stretch>
            <a:fillRect/>
          </a:stretch>
        </p:blipFill>
        <p:spPr>
          <a:xfrm>
            <a:off x="6264075" y="1312925"/>
            <a:ext cx="794700" cy="794700"/>
          </a:xfrm>
          <a:prstGeom prst="rect">
            <a:avLst/>
          </a:prstGeom>
          <a:noFill/>
          <a:ln>
            <a:noFill/>
          </a:ln>
        </p:spPr>
      </p:pic>
      <p:pic>
        <p:nvPicPr>
          <p:cNvPr id="1191" name="Google Shape;1191;p92"/>
          <p:cNvPicPr preferRelativeResize="0"/>
          <p:nvPr/>
        </p:nvPicPr>
        <p:blipFill>
          <a:blip r:embed="rId8">
            <a:alphaModFix/>
          </a:blip>
          <a:stretch>
            <a:fillRect/>
          </a:stretch>
        </p:blipFill>
        <p:spPr>
          <a:xfrm>
            <a:off x="1077236" y="2309726"/>
            <a:ext cx="6898676" cy="2477900"/>
          </a:xfrm>
          <a:prstGeom prst="rect">
            <a:avLst/>
          </a:prstGeom>
          <a:noFill/>
          <a:ln>
            <a:noFill/>
          </a:ln>
        </p:spPr>
      </p:pic>
      <p:sp>
        <p:nvSpPr>
          <p:cNvPr id="1192" name="Google Shape;1192;p92"/>
          <p:cNvSpPr txBox="1"/>
          <p:nvPr/>
        </p:nvSpPr>
        <p:spPr>
          <a:xfrm>
            <a:off x="420525" y="2599650"/>
            <a:ext cx="10137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Steps</a:t>
            </a:r>
            <a:endParaRPr>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6"/>
        <p:cNvGrpSpPr/>
        <p:nvPr/>
      </p:nvGrpSpPr>
      <p:grpSpPr>
        <a:xfrm>
          <a:off x="0" y="0"/>
          <a:ext cx="0" cy="0"/>
          <a:chOff x="0" y="0"/>
          <a:chExt cx="0" cy="0"/>
        </a:xfrm>
      </p:grpSpPr>
      <p:sp>
        <p:nvSpPr>
          <p:cNvPr id="1197" name="Google Shape;1197;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81</a:t>
            </a:fld>
            <a:endParaRPr/>
          </a:p>
        </p:txBody>
      </p:sp>
      <p:pic>
        <p:nvPicPr>
          <p:cNvPr id="1198" name="Google Shape;1198;p93"/>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199" name="Google Shape;1199;p93"/>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200" name="Google Shape;1200;p93"/>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201" name="Google Shape;1201;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81</a:t>
            </a:fld>
            <a:endParaRPr/>
          </a:p>
        </p:txBody>
      </p:sp>
      <p:sp>
        <p:nvSpPr>
          <p:cNvPr id="1202" name="Google Shape;1202;p93"/>
          <p:cNvSpPr txBox="1"/>
          <p:nvPr/>
        </p:nvSpPr>
        <p:spPr>
          <a:xfrm>
            <a:off x="442125" y="366625"/>
            <a:ext cx="37095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Build the Complete Model </a:t>
            </a:r>
            <a:endParaRPr>
              <a:solidFill>
                <a:schemeClr val="dk1"/>
              </a:solidFill>
            </a:endParaRPr>
          </a:p>
        </p:txBody>
      </p:sp>
      <p:pic>
        <p:nvPicPr>
          <p:cNvPr id="1203" name="Google Shape;1203;p93"/>
          <p:cNvPicPr preferRelativeResize="0"/>
          <p:nvPr/>
        </p:nvPicPr>
        <p:blipFill rotWithShape="1">
          <a:blip r:embed="rId5">
            <a:alphaModFix/>
          </a:blip>
          <a:srcRect r="15196"/>
          <a:stretch/>
        </p:blipFill>
        <p:spPr>
          <a:xfrm>
            <a:off x="368875" y="1195650"/>
            <a:ext cx="4794102" cy="2735575"/>
          </a:xfrm>
          <a:prstGeom prst="rect">
            <a:avLst/>
          </a:prstGeom>
          <a:noFill/>
          <a:ln>
            <a:noFill/>
          </a:ln>
        </p:spPr>
      </p:pic>
      <p:pic>
        <p:nvPicPr>
          <p:cNvPr id="1204" name="Google Shape;1204;p93"/>
          <p:cNvPicPr preferRelativeResize="0"/>
          <p:nvPr/>
        </p:nvPicPr>
        <p:blipFill>
          <a:blip r:embed="rId6">
            <a:alphaModFix/>
          </a:blip>
          <a:stretch>
            <a:fillRect/>
          </a:stretch>
        </p:blipFill>
        <p:spPr>
          <a:xfrm>
            <a:off x="5282902" y="1195650"/>
            <a:ext cx="3676223" cy="227748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8"/>
        <p:cNvGrpSpPr/>
        <p:nvPr/>
      </p:nvGrpSpPr>
      <p:grpSpPr>
        <a:xfrm>
          <a:off x="0" y="0"/>
          <a:ext cx="0" cy="0"/>
          <a:chOff x="0" y="0"/>
          <a:chExt cx="0" cy="0"/>
        </a:xfrm>
      </p:grpSpPr>
      <p:sp>
        <p:nvSpPr>
          <p:cNvPr id="1209" name="Google Shape;1209;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82</a:t>
            </a:fld>
            <a:endParaRPr/>
          </a:p>
        </p:txBody>
      </p:sp>
      <p:pic>
        <p:nvPicPr>
          <p:cNvPr id="1210" name="Google Shape;1210;p94"/>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211" name="Google Shape;1211;p94"/>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212" name="Google Shape;1212;p94"/>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213" name="Google Shape;1213;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82</a:t>
            </a:fld>
            <a:endParaRPr/>
          </a:p>
        </p:txBody>
      </p:sp>
      <p:sp>
        <p:nvSpPr>
          <p:cNvPr id="1214" name="Google Shape;1214;p94"/>
          <p:cNvSpPr txBox="1"/>
          <p:nvPr/>
        </p:nvSpPr>
        <p:spPr>
          <a:xfrm>
            <a:off x="444650" y="225925"/>
            <a:ext cx="14088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Graphs</a:t>
            </a:r>
            <a:endParaRPr>
              <a:solidFill>
                <a:schemeClr val="dk1"/>
              </a:solidFill>
            </a:endParaRPr>
          </a:p>
        </p:txBody>
      </p:sp>
      <p:pic>
        <p:nvPicPr>
          <p:cNvPr id="1215" name="Google Shape;1215;p94"/>
          <p:cNvPicPr preferRelativeResize="0"/>
          <p:nvPr/>
        </p:nvPicPr>
        <p:blipFill>
          <a:blip r:embed="rId5">
            <a:alphaModFix/>
          </a:blip>
          <a:stretch>
            <a:fillRect/>
          </a:stretch>
        </p:blipFill>
        <p:spPr>
          <a:xfrm>
            <a:off x="444650" y="805125"/>
            <a:ext cx="4988425" cy="2465849"/>
          </a:xfrm>
          <a:prstGeom prst="rect">
            <a:avLst/>
          </a:prstGeom>
          <a:noFill/>
          <a:ln>
            <a:noFill/>
          </a:ln>
        </p:spPr>
      </p:pic>
      <p:pic>
        <p:nvPicPr>
          <p:cNvPr id="1216" name="Google Shape;1216;p94"/>
          <p:cNvPicPr preferRelativeResize="0"/>
          <p:nvPr/>
        </p:nvPicPr>
        <p:blipFill>
          <a:blip r:embed="rId6">
            <a:alphaModFix/>
          </a:blip>
          <a:stretch>
            <a:fillRect/>
          </a:stretch>
        </p:blipFill>
        <p:spPr>
          <a:xfrm>
            <a:off x="4033025" y="3466188"/>
            <a:ext cx="4664225" cy="10018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0"/>
        <p:cNvGrpSpPr/>
        <p:nvPr/>
      </p:nvGrpSpPr>
      <p:grpSpPr>
        <a:xfrm>
          <a:off x="0" y="0"/>
          <a:ext cx="0" cy="0"/>
          <a:chOff x="0" y="0"/>
          <a:chExt cx="0" cy="0"/>
        </a:xfrm>
      </p:grpSpPr>
      <p:sp>
        <p:nvSpPr>
          <p:cNvPr id="1221" name="Google Shape;1221;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83</a:t>
            </a:fld>
            <a:endParaRPr/>
          </a:p>
        </p:txBody>
      </p:sp>
      <p:pic>
        <p:nvPicPr>
          <p:cNvPr id="1222" name="Google Shape;1222;p95"/>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223" name="Google Shape;1223;p95"/>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224" name="Google Shape;1224;p95"/>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225" name="Google Shape;1225;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83</a:t>
            </a:fld>
            <a:endParaRPr/>
          </a:p>
        </p:txBody>
      </p:sp>
      <p:sp>
        <p:nvSpPr>
          <p:cNvPr id="1226" name="Google Shape;1226;p95"/>
          <p:cNvSpPr txBox="1"/>
          <p:nvPr/>
        </p:nvSpPr>
        <p:spPr>
          <a:xfrm>
            <a:off x="400475" y="324725"/>
            <a:ext cx="56718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Classification Report &amp; Confusion Matrix</a:t>
            </a:r>
            <a:endParaRPr>
              <a:solidFill>
                <a:schemeClr val="dk1"/>
              </a:solidFill>
            </a:endParaRPr>
          </a:p>
        </p:txBody>
      </p:sp>
      <p:pic>
        <p:nvPicPr>
          <p:cNvPr id="1227" name="Google Shape;1227;p95"/>
          <p:cNvPicPr preferRelativeResize="0"/>
          <p:nvPr/>
        </p:nvPicPr>
        <p:blipFill>
          <a:blip r:embed="rId5">
            <a:alphaModFix/>
          </a:blip>
          <a:stretch>
            <a:fillRect/>
          </a:stretch>
        </p:blipFill>
        <p:spPr>
          <a:xfrm>
            <a:off x="724550" y="1002225"/>
            <a:ext cx="4494399" cy="3286200"/>
          </a:xfrm>
          <a:prstGeom prst="rect">
            <a:avLst/>
          </a:prstGeom>
          <a:noFill/>
          <a:ln>
            <a:noFill/>
          </a:ln>
        </p:spPr>
      </p:pic>
      <p:pic>
        <p:nvPicPr>
          <p:cNvPr id="1228" name="Google Shape;1228;p95"/>
          <p:cNvPicPr preferRelativeResize="0"/>
          <p:nvPr/>
        </p:nvPicPr>
        <p:blipFill>
          <a:blip r:embed="rId6">
            <a:alphaModFix/>
          </a:blip>
          <a:stretch>
            <a:fillRect/>
          </a:stretch>
        </p:blipFill>
        <p:spPr>
          <a:xfrm>
            <a:off x="5400900" y="1448025"/>
            <a:ext cx="3355600" cy="19472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2"/>
        <p:cNvGrpSpPr/>
        <p:nvPr/>
      </p:nvGrpSpPr>
      <p:grpSpPr>
        <a:xfrm>
          <a:off x="0" y="0"/>
          <a:ext cx="0" cy="0"/>
          <a:chOff x="0" y="0"/>
          <a:chExt cx="0" cy="0"/>
        </a:xfrm>
      </p:grpSpPr>
      <p:sp>
        <p:nvSpPr>
          <p:cNvPr id="1233" name="Google Shape;1233;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84</a:t>
            </a:fld>
            <a:endParaRPr/>
          </a:p>
        </p:txBody>
      </p:sp>
      <p:pic>
        <p:nvPicPr>
          <p:cNvPr id="1234" name="Google Shape;1234;p96"/>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235" name="Google Shape;1235;p96"/>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236" name="Google Shape;1236;p96"/>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237" name="Google Shape;1237;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84</a:t>
            </a:fld>
            <a:endParaRPr/>
          </a:p>
        </p:txBody>
      </p:sp>
      <p:sp>
        <p:nvSpPr>
          <p:cNvPr id="1238" name="Google Shape;1238;p96"/>
          <p:cNvSpPr txBox="1"/>
          <p:nvPr/>
        </p:nvSpPr>
        <p:spPr>
          <a:xfrm>
            <a:off x="487075" y="184000"/>
            <a:ext cx="29334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Output Prediction </a:t>
            </a:r>
            <a:endParaRPr>
              <a:solidFill>
                <a:schemeClr val="dk1"/>
              </a:solidFill>
            </a:endParaRPr>
          </a:p>
        </p:txBody>
      </p:sp>
      <p:pic>
        <p:nvPicPr>
          <p:cNvPr id="1239" name="Google Shape;1239;p96"/>
          <p:cNvPicPr preferRelativeResize="0"/>
          <p:nvPr/>
        </p:nvPicPr>
        <p:blipFill>
          <a:blip r:embed="rId5">
            <a:alphaModFix/>
          </a:blip>
          <a:stretch>
            <a:fillRect/>
          </a:stretch>
        </p:blipFill>
        <p:spPr>
          <a:xfrm>
            <a:off x="718775" y="823538"/>
            <a:ext cx="7290876" cy="349642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3"/>
        <p:cNvGrpSpPr/>
        <p:nvPr/>
      </p:nvGrpSpPr>
      <p:grpSpPr>
        <a:xfrm>
          <a:off x="0" y="0"/>
          <a:ext cx="0" cy="0"/>
          <a:chOff x="0" y="0"/>
          <a:chExt cx="0" cy="0"/>
        </a:xfrm>
      </p:grpSpPr>
      <p:sp>
        <p:nvSpPr>
          <p:cNvPr id="1244" name="Google Shape;1244;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85</a:t>
            </a:fld>
            <a:endParaRPr/>
          </a:p>
        </p:txBody>
      </p:sp>
      <p:pic>
        <p:nvPicPr>
          <p:cNvPr id="1245" name="Google Shape;1245;p97"/>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246" name="Google Shape;1246;p97"/>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247" name="Google Shape;1247;p97"/>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248" name="Google Shape;1248;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85</a:t>
            </a:fld>
            <a:endParaRPr/>
          </a:p>
        </p:txBody>
      </p:sp>
      <p:sp>
        <p:nvSpPr>
          <p:cNvPr id="1249" name="Google Shape;1249;p97"/>
          <p:cNvSpPr txBox="1"/>
          <p:nvPr/>
        </p:nvSpPr>
        <p:spPr>
          <a:xfrm>
            <a:off x="487075" y="184000"/>
            <a:ext cx="76632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a:solidFill>
                  <a:schemeClr val="dk1"/>
                </a:solidFill>
              </a:rPr>
              <a:t>Completion and Future works</a:t>
            </a:r>
            <a:endParaRPr sz="2000" b="1"/>
          </a:p>
        </p:txBody>
      </p:sp>
      <p:pic>
        <p:nvPicPr>
          <p:cNvPr id="1250" name="Google Shape;1250;p97"/>
          <p:cNvPicPr preferRelativeResize="0"/>
          <p:nvPr/>
        </p:nvPicPr>
        <p:blipFill>
          <a:blip r:embed="rId5">
            <a:alphaModFix/>
          </a:blip>
          <a:stretch>
            <a:fillRect/>
          </a:stretch>
        </p:blipFill>
        <p:spPr>
          <a:xfrm>
            <a:off x="833175" y="1164550"/>
            <a:ext cx="996025" cy="987200"/>
          </a:xfrm>
          <a:prstGeom prst="rect">
            <a:avLst/>
          </a:prstGeom>
          <a:noFill/>
          <a:ln>
            <a:noFill/>
          </a:ln>
        </p:spPr>
      </p:pic>
      <p:pic>
        <p:nvPicPr>
          <p:cNvPr id="1251" name="Google Shape;1251;p97"/>
          <p:cNvPicPr preferRelativeResize="0"/>
          <p:nvPr/>
        </p:nvPicPr>
        <p:blipFill>
          <a:blip r:embed="rId6">
            <a:alphaModFix/>
          </a:blip>
          <a:stretch>
            <a:fillRect/>
          </a:stretch>
        </p:blipFill>
        <p:spPr>
          <a:xfrm>
            <a:off x="2186400" y="1002924"/>
            <a:ext cx="548700" cy="548677"/>
          </a:xfrm>
          <a:prstGeom prst="rect">
            <a:avLst/>
          </a:prstGeom>
          <a:noFill/>
          <a:ln>
            <a:noFill/>
          </a:ln>
        </p:spPr>
      </p:pic>
      <p:pic>
        <p:nvPicPr>
          <p:cNvPr id="1252" name="Google Shape;1252;p97"/>
          <p:cNvPicPr preferRelativeResize="0"/>
          <p:nvPr/>
        </p:nvPicPr>
        <p:blipFill>
          <a:blip r:embed="rId6">
            <a:alphaModFix/>
          </a:blip>
          <a:stretch>
            <a:fillRect/>
          </a:stretch>
        </p:blipFill>
        <p:spPr>
          <a:xfrm>
            <a:off x="2186400" y="1877925"/>
            <a:ext cx="548700" cy="548700"/>
          </a:xfrm>
          <a:prstGeom prst="rect">
            <a:avLst/>
          </a:prstGeom>
          <a:noFill/>
          <a:ln>
            <a:noFill/>
          </a:ln>
        </p:spPr>
      </p:pic>
      <p:pic>
        <p:nvPicPr>
          <p:cNvPr id="1253" name="Google Shape;1253;p97"/>
          <p:cNvPicPr preferRelativeResize="0"/>
          <p:nvPr/>
        </p:nvPicPr>
        <p:blipFill>
          <a:blip r:embed="rId7">
            <a:alphaModFix/>
          </a:blip>
          <a:stretch>
            <a:fillRect/>
          </a:stretch>
        </p:blipFill>
        <p:spPr>
          <a:xfrm rot="10800000" flipH="1">
            <a:off x="702900" y="2639688"/>
            <a:ext cx="7738202" cy="34825"/>
          </a:xfrm>
          <a:prstGeom prst="rect">
            <a:avLst/>
          </a:prstGeom>
          <a:noFill/>
          <a:ln>
            <a:noFill/>
          </a:ln>
        </p:spPr>
      </p:pic>
      <p:pic>
        <p:nvPicPr>
          <p:cNvPr id="1254" name="Google Shape;1254;p97"/>
          <p:cNvPicPr preferRelativeResize="0"/>
          <p:nvPr/>
        </p:nvPicPr>
        <p:blipFill>
          <a:blip r:embed="rId8">
            <a:alphaModFix/>
          </a:blip>
          <a:stretch>
            <a:fillRect/>
          </a:stretch>
        </p:blipFill>
        <p:spPr>
          <a:xfrm>
            <a:off x="833178" y="3104222"/>
            <a:ext cx="996025" cy="982806"/>
          </a:xfrm>
          <a:prstGeom prst="rect">
            <a:avLst/>
          </a:prstGeom>
          <a:noFill/>
          <a:ln>
            <a:noFill/>
          </a:ln>
        </p:spPr>
      </p:pic>
      <p:pic>
        <p:nvPicPr>
          <p:cNvPr id="1255" name="Google Shape;1255;p97"/>
          <p:cNvPicPr preferRelativeResize="0"/>
          <p:nvPr/>
        </p:nvPicPr>
        <p:blipFill>
          <a:blip r:embed="rId9">
            <a:alphaModFix/>
          </a:blip>
          <a:stretch>
            <a:fillRect/>
          </a:stretch>
        </p:blipFill>
        <p:spPr>
          <a:xfrm>
            <a:off x="2129538" y="2871696"/>
            <a:ext cx="662425" cy="662425"/>
          </a:xfrm>
          <a:prstGeom prst="rect">
            <a:avLst/>
          </a:prstGeom>
          <a:noFill/>
          <a:ln>
            <a:noFill/>
          </a:ln>
        </p:spPr>
      </p:pic>
      <p:pic>
        <p:nvPicPr>
          <p:cNvPr id="1256" name="Google Shape;1256;p97"/>
          <p:cNvPicPr preferRelativeResize="0"/>
          <p:nvPr/>
        </p:nvPicPr>
        <p:blipFill>
          <a:blip r:embed="rId9">
            <a:alphaModFix/>
          </a:blip>
          <a:stretch>
            <a:fillRect/>
          </a:stretch>
        </p:blipFill>
        <p:spPr>
          <a:xfrm>
            <a:off x="2129548" y="3731298"/>
            <a:ext cx="662425" cy="662425"/>
          </a:xfrm>
          <a:prstGeom prst="rect">
            <a:avLst/>
          </a:prstGeom>
          <a:noFill/>
          <a:ln>
            <a:noFill/>
          </a:ln>
        </p:spPr>
      </p:pic>
      <p:sp>
        <p:nvSpPr>
          <p:cNvPr id="1257" name="Google Shape;1257;p97"/>
          <p:cNvSpPr txBox="1"/>
          <p:nvPr/>
        </p:nvSpPr>
        <p:spPr>
          <a:xfrm>
            <a:off x="2944100" y="1069500"/>
            <a:ext cx="5758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dk1"/>
                </a:solidFill>
              </a:rPr>
              <a:t>I</a:t>
            </a:r>
            <a:r>
              <a:rPr lang="en-GB" sz="1600">
                <a:solidFill>
                  <a:schemeClr val="dk1"/>
                </a:solidFill>
              </a:rPr>
              <a:t>dentify human race by using image classification.</a:t>
            </a:r>
            <a:endParaRPr sz="1500">
              <a:solidFill>
                <a:schemeClr val="dk1"/>
              </a:solidFill>
            </a:endParaRPr>
          </a:p>
        </p:txBody>
      </p:sp>
      <p:sp>
        <p:nvSpPr>
          <p:cNvPr id="1258" name="Google Shape;1258;p97"/>
          <p:cNvSpPr txBox="1"/>
          <p:nvPr/>
        </p:nvSpPr>
        <p:spPr>
          <a:xfrm>
            <a:off x="2976500" y="1936725"/>
            <a:ext cx="5693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dk1"/>
                </a:solidFill>
              </a:rPr>
              <a:t>Face shape detection model</a:t>
            </a:r>
            <a:endParaRPr sz="1600">
              <a:solidFill>
                <a:schemeClr val="dk1"/>
              </a:solidFill>
            </a:endParaRPr>
          </a:p>
        </p:txBody>
      </p:sp>
      <p:sp>
        <p:nvSpPr>
          <p:cNvPr id="1259" name="Google Shape;1259;p97"/>
          <p:cNvSpPr txBox="1"/>
          <p:nvPr/>
        </p:nvSpPr>
        <p:spPr>
          <a:xfrm>
            <a:off x="2574550" y="2987350"/>
            <a:ext cx="2987400" cy="431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600">
                <a:solidFill>
                  <a:schemeClr val="dk1"/>
                </a:solidFill>
              </a:rPr>
              <a:t>Hairstyle suggestion</a:t>
            </a:r>
            <a:endParaRPr sz="1500"/>
          </a:p>
        </p:txBody>
      </p:sp>
      <p:sp>
        <p:nvSpPr>
          <p:cNvPr id="1260" name="Google Shape;1260;p97"/>
          <p:cNvSpPr txBox="1"/>
          <p:nvPr/>
        </p:nvSpPr>
        <p:spPr>
          <a:xfrm>
            <a:off x="2976500" y="3689938"/>
            <a:ext cx="58233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dk1"/>
                </a:solidFill>
              </a:rPr>
              <a:t>Generate appropriate hairstyle for user using Generative Adversarial Network</a:t>
            </a:r>
            <a:endParaRPr sz="1600">
              <a:solidFill>
                <a:schemeClr val="dk1"/>
              </a:solidFill>
            </a:endParaRPr>
          </a:p>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4"/>
        <p:cNvGrpSpPr/>
        <p:nvPr/>
      </p:nvGrpSpPr>
      <p:grpSpPr>
        <a:xfrm>
          <a:off x="0" y="0"/>
          <a:ext cx="0" cy="0"/>
          <a:chOff x="0" y="0"/>
          <a:chExt cx="0" cy="0"/>
        </a:xfrm>
      </p:grpSpPr>
      <p:sp>
        <p:nvSpPr>
          <p:cNvPr id="1265" name="Google Shape;1265;p98"/>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266" name="Google Shape;1266;p98"/>
          <p:cNvSpPr txBox="1"/>
          <p:nvPr/>
        </p:nvSpPr>
        <p:spPr>
          <a:xfrm>
            <a:off x="1280401" y="408525"/>
            <a:ext cx="6583200" cy="4617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3000" b="1" i="0" u="none" strike="noStrike" cap="none">
                <a:solidFill>
                  <a:srgbClr val="242424"/>
                </a:solidFill>
              </a:rPr>
              <a:t>Technologies, </a:t>
            </a:r>
            <a:r>
              <a:rPr lang="en-GB" sz="3000" b="1">
                <a:solidFill>
                  <a:srgbClr val="242424"/>
                </a:solidFill>
              </a:rPr>
              <a:t>Tools &amp;</a:t>
            </a:r>
            <a:r>
              <a:rPr lang="en-GB" sz="3000" b="1" i="0" u="none" strike="noStrike" cap="none">
                <a:solidFill>
                  <a:srgbClr val="242424"/>
                </a:solidFill>
              </a:rPr>
              <a:t> Algorithms</a:t>
            </a:r>
            <a:endParaRPr sz="1200" b="1" i="0" u="none" strike="noStrike" cap="none">
              <a:solidFill>
                <a:srgbClr val="000000"/>
              </a:solidFill>
            </a:endParaRPr>
          </a:p>
        </p:txBody>
      </p:sp>
      <p:sp>
        <p:nvSpPr>
          <p:cNvPr id="1267" name="Google Shape;1267;p98"/>
          <p:cNvSpPr/>
          <p:nvPr/>
        </p:nvSpPr>
        <p:spPr>
          <a:xfrm rot="-5400000" flipH="1">
            <a:off x="5468934" y="1446173"/>
            <a:ext cx="481800" cy="512100"/>
          </a:xfrm>
          <a:prstGeom prst="rtTriangle">
            <a:avLst/>
          </a:prstGeom>
          <a:solidFill>
            <a:schemeClr val="lt1"/>
          </a:solidFill>
          <a:ln w="25400" cap="flat" cmpd="sng">
            <a:solidFill>
              <a:schemeClr val="lt1"/>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Calibri"/>
              <a:ea typeface="Calibri"/>
              <a:cs typeface="Calibri"/>
              <a:sym typeface="Calibri"/>
            </a:endParaRPr>
          </a:p>
        </p:txBody>
      </p:sp>
      <p:sp>
        <p:nvSpPr>
          <p:cNvPr id="1268" name="Google Shape;1268;p98"/>
          <p:cNvSpPr/>
          <p:nvPr/>
        </p:nvSpPr>
        <p:spPr>
          <a:xfrm>
            <a:off x="449725" y="1199025"/>
            <a:ext cx="2509200" cy="33264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69" name="Google Shape;1269;p98"/>
          <p:cNvSpPr/>
          <p:nvPr/>
        </p:nvSpPr>
        <p:spPr>
          <a:xfrm>
            <a:off x="3313125" y="1205400"/>
            <a:ext cx="2793000" cy="33264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70" name="Google Shape;1270;p98"/>
          <p:cNvSpPr/>
          <p:nvPr/>
        </p:nvSpPr>
        <p:spPr>
          <a:xfrm>
            <a:off x="6403925" y="1205400"/>
            <a:ext cx="2509200" cy="33264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71" name="Google Shape;1271;p98"/>
          <p:cNvSpPr txBox="1"/>
          <p:nvPr/>
        </p:nvSpPr>
        <p:spPr>
          <a:xfrm>
            <a:off x="1166825" y="1385875"/>
            <a:ext cx="1488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lt1"/>
                </a:solidFill>
                <a:latin typeface="Calibri"/>
                <a:ea typeface="Calibri"/>
                <a:cs typeface="Calibri"/>
                <a:sym typeface="Calibri"/>
              </a:rPr>
              <a:t>Technologies</a:t>
            </a:r>
            <a:endParaRPr sz="1700">
              <a:solidFill>
                <a:schemeClr val="lt1"/>
              </a:solidFill>
              <a:latin typeface="Calibri"/>
              <a:ea typeface="Calibri"/>
              <a:cs typeface="Calibri"/>
              <a:sym typeface="Calibri"/>
            </a:endParaRPr>
          </a:p>
        </p:txBody>
      </p:sp>
      <p:sp>
        <p:nvSpPr>
          <p:cNvPr id="1272" name="Google Shape;1272;p98"/>
          <p:cNvSpPr txBox="1"/>
          <p:nvPr/>
        </p:nvSpPr>
        <p:spPr>
          <a:xfrm>
            <a:off x="7082400" y="1263613"/>
            <a:ext cx="1488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lt1"/>
                </a:solidFill>
                <a:latin typeface="Calibri"/>
                <a:ea typeface="Calibri"/>
                <a:cs typeface="Calibri"/>
                <a:sym typeface="Calibri"/>
              </a:rPr>
              <a:t>Algorithms &amp; Architectures</a:t>
            </a:r>
            <a:endParaRPr sz="1700">
              <a:solidFill>
                <a:schemeClr val="lt1"/>
              </a:solidFill>
              <a:latin typeface="Calibri"/>
              <a:ea typeface="Calibri"/>
              <a:cs typeface="Calibri"/>
              <a:sym typeface="Calibri"/>
            </a:endParaRPr>
          </a:p>
        </p:txBody>
      </p:sp>
      <p:sp>
        <p:nvSpPr>
          <p:cNvPr id="1273" name="Google Shape;1273;p98"/>
          <p:cNvSpPr txBox="1"/>
          <p:nvPr/>
        </p:nvSpPr>
        <p:spPr>
          <a:xfrm>
            <a:off x="3454276" y="1365175"/>
            <a:ext cx="2714400" cy="6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lt1"/>
                </a:solidFill>
                <a:latin typeface="Calibri"/>
                <a:ea typeface="Calibri"/>
                <a:cs typeface="Calibri"/>
                <a:sym typeface="Calibri"/>
              </a:rPr>
              <a:t>Techniques &amp; Infrastructure</a:t>
            </a:r>
            <a:endParaRPr sz="1700">
              <a:solidFill>
                <a:schemeClr val="lt1"/>
              </a:solidFill>
              <a:latin typeface="Calibri"/>
              <a:ea typeface="Calibri"/>
              <a:cs typeface="Calibri"/>
              <a:sym typeface="Calibri"/>
            </a:endParaRPr>
          </a:p>
        </p:txBody>
      </p:sp>
      <p:sp>
        <p:nvSpPr>
          <p:cNvPr id="1274" name="Google Shape;1274;p98"/>
          <p:cNvSpPr txBox="1"/>
          <p:nvPr/>
        </p:nvSpPr>
        <p:spPr>
          <a:xfrm>
            <a:off x="761350" y="1898400"/>
            <a:ext cx="1827900" cy="2161200"/>
          </a:xfrm>
          <a:prstGeom prst="rect">
            <a:avLst/>
          </a:prstGeom>
          <a:noFill/>
          <a:ln>
            <a:noFill/>
          </a:ln>
        </p:spPr>
        <p:txBody>
          <a:bodyPr spcFirstLastPara="1" wrap="square" lIns="91425" tIns="91425" rIns="91425" bIns="91425" anchor="t" anchorCtr="0">
            <a:noAutofit/>
          </a:bodyPr>
          <a:lstStyle/>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Python </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JavaScript </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TensorFlow</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 OpenCV </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React Native</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React </a:t>
            </a:r>
            <a:endParaRPr b="1">
              <a:solidFill>
                <a:schemeClr val="lt1"/>
              </a:solidFill>
              <a:latin typeface="Calibri"/>
              <a:ea typeface="Calibri"/>
              <a:cs typeface="Calibri"/>
              <a:sym typeface="Calibri"/>
            </a:endParaRPr>
          </a:p>
          <a:p>
            <a:pPr marL="45720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91440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p:txBody>
      </p:sp>
      <p:sp>
        <p:nvSpPr>
          <p:cNvPr id="1275" name="Google Shape;1275;p98"/>
          <p:cNvSpPr txBox="1"/>
          <p:nvPr/>
        </p:nvSpPr>
        <p:spPr>
          <a:xfrm>
            <a:off x="3536300" y="1933575"/>
            <a:ext cx="2429700" cy="2248500"/>
          </a:xfrm>
          <a:prstGeom prst="rect">
            <a:avLst/>
          </a:prstGeom>
          <a:noFill/>
          <a:ln>
            <a:noFill/>
          </a:ln>
        </p:spPr>
        <p:txBody>
          <a:bodyPr spcFirstLastPara="1" wrap="square" lIns="91425" tIns="91425" rIns="91425" bIns="91425" anchor="t" anchorCtr="0">
            <a:noAutofit/>
          </a:bodyPr>
          <a:lstStyle/>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Image Processing </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Data Analytics </a:t>
            </a: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Cloud(Aws , Docker)</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Version Control (Git) </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Google Colab</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Kaggle</a:t>
            </a: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a:p>
            <a:pPr marL="91440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p:txBody>
      </p:sp>
      <p:sp>
        <p:nvSpPr>
          <p:cNvPr id="1276" name="Google Shape;1276;p98"/>
          <p:cNvSpPr txBox="1"/>
          <p:nvPr/>
        </p:nvSpPr>
        <p:spPr>
          <a:xfrm>
            <a:off x="6744575" y="2050350"/>
            <a:ext cx="1827900" cy="1857300"/>
          </a:xfrm>
          <a:prstGeom prst="rect">
            <a:avLst/>
          </a:prstGeom>
          <a:noFill/>
          <a:ln>
            <a:noFill/>
          </a:ln>
        </p:spPr>
        <p:txBody>
          <a:bodyPr spcFirstLastPara="1" wrap="square" lIns="91425" tIns="91425" rIns="91425" bIns="91425" anchor="t" anchorCtr="0">
            <a:noAutofit/>
          </a:bodyPr>
          <a:lstStyle/>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CNN</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Support Vector Machine (SVM)</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VGG16</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ResNet</a:t>
            </a:r>
            <a:endParaRPr b="1">
              <a:solidFill>
                <a:schemeClr val="lt1"/>
              </a:solidFill>
              <a:latin typeface="Calibri"/>
              <a:ea typeface="Calibri"/>
              <a:cs typeface="Calibri"/>
              <a:sym typeface="Calibri"/>
            </a:endParaRPr>
          </a:p>
          <a:p>
            <a:pPr marL="91440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a:p>
            <a:pPr marL="91440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p:txBody>
      </p:sp>
      <p:cxnSp>
        <p:nvCxnSpPr>
          <p:cNvPr id="1277" name="Google Shape;1277;p98"/>
          <p:cNvCxnSpPr/>
          <p:nvPr/>
        </p:nvCxnSpPr>
        <p:spPr>
          <a:xfrm>
            <a:off x="1103775" y="1820950"/>
            <a:ext cx="1522200" cy="0"/>
          </a:xfrm>
          <a:prstGeom prst="straightConnector1">
            <a:avLst/>
          </a:prstGeom>
          <a:noFill/>
          <a:ln w="9525" cap="flat" cmpd="sng">
            <a:solidFill>
              <a:schemeClr val="lt1"/>
            </a:solidFill>
            <a:prstDash val="solid"/>
            <a:round/>
            <a:headEnd type="none" w="med" len="med"/>
            <a:tailEnd type="none" w="med" len="med"/>
          </a:ln>
        </p:spPr>
      </p:cxnSp>
      <p:cxnSp>
        <p:nvCxnSpPr>
          <p:cNvPr id="1278" name="Google Shape;1278;p98"/>
          <p:cNvCxnSpPr/>
          <p:nvPr/>
        </p:nvCxnSpPr>
        <p:spPr>
          <a:xfrm>
            <a:off x="4096213" y="1820950"/>
            <a:ext cx="1522200" cy="0"/>
          </a:xfrm>
          <a:prstGeom prst="straightConnector1">
            <a:avLst/>
          </a:prstGeom>
          <a:noFill/>
          <a:ln w="9525" cap="flat" cmpd="sng">
            <a:solidFill>
              <a:schemeClr val="lt1"/>
            </a:solidFill>
            <a:prstDash val="solid"/>
            <a:round/>
            <a:headEnd type="none" w="med" len="med"/>
            <a:tailEnd type="none" w="med" len="med"/>
          </a:ln>
        </p:spPr>
      </p:cxnSp>
      <p:cxnSp>
        <p:nvCxnSpPr>
          <p:cNvPr id="1279" name="Google Shape;1279;p98"/>
          <p:cNvCxnSpPr/>
          <p:nvPr/>
        </p:nvCxnSpPr>
        <p:spPr>
          <a:xfrm>
            <a:off x="7065438" y="1898400"/>
            <a:ext cx="1522200" cy="0"/>
          </a:xfrm>
          <a:prstGeom prst="straightConnector1">
            <a:avLst/>
          </a:prstGeom>
          <a:noFill/>
          <a:ln w="9525" cap="flat" cmpd="sng">
            <a:solidFill>
              <a:schemeClr val="lt1"/>
            </a:solidFill>
            <a:prstDash val="solid"/>
            <a:round/>
            <a:headEnd type="none" w="med" len="med"/>
            <a:tailEnd type="none" w="med" len="med"/>
          </a:ln>
        </p:spPr>
      </p:cxnSp>
      <p:sp>
        <p:nvSpPr>
          <p:cNvPr id="1280" name="Google Shape;1280;p98"/>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281" name="Google Shape;1281;p98"/>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282" name="Google Shape;1282;p98"/>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283" name="Google Shape;1283;p98"/>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284" name="Google Shape;1284;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288"/>
        <p:cNvGrpSpPr/>
        <p:nvPr/>
      </p:nvGrpSpPr>
      <p:grpSpPr>
        <a:xfrm>
          <a:off x="0" y="0"/>
          <a:ext cx="0" cy="0"/>
          <a:chOff x="0" y="0"/>
          <a:chExt cx="0" cy="0"/>
        </a:xfrm>
      </p:grpSpPr>
      <p:sp>
        <p:nvSpPr>
          <p:cNvPr id="1289" name="Google Shape;1289;p99"/>
          <p:cNvSpPr/>
          <p:nvPr/>
        </p:nvSpPr>
        <p:spPr>
          <a:xfrm rot="-5400000" flipH="1">
            <a:off x="5468934" y="1446173"/>
            <a:ext cx="481800" cy="512100"/>
          </a:xfrm>
          <a:prstGeom prst="rtTriangle">
            <a:avLst/>
          </a:prstGeom>
          <a:solidFill>
            <a:schemeClr val="lt1"/>
          </a:solidFill>
          <a:ln w="25400" cap="flat" cmpd="sng">
            <a:solidFill>
              <a:schemeClr val="lt1"/>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Calibri"/>
              <a:ea typeface="Calibri"/>
              <a:cs typeface="Calibri"/>
              <a:sym typeface="Calibri"/>
            </a:endParaRPr>
          </a:p>
        </p:txBody>
      </p:sp>
      <p:sp>
        <p:nvSpPr>
          <p:cNvPr id="1290" name="Google Shape;1290;p99"/>
          <p:cNvSpPr/>
          <p:nvPr/>
        </p:nvSpPr>
        <p:spPr>
          <a:xfrm rot="-5400000" flipH="1">
            <a:off x="2617042" y="1838960"/>
            <a:ext cx="481800" cy="512100"/>
          </a:xfrm>
          <a:prstGeom prst="rtTriangle">
            <a:avLst/>
          </a:prstGeom>
          <a:solidFill>
            <a:schemeClr val="lt1"/>
          </a:solidFill>
          <a:ln w="25400" cap="flat" cmpd="sng">
            <a:solidFill>
              <a:schemeClr val="lt1"/>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lt1"/>
              </a:solidFill>
              <a:latin typeface="Calibri"/>
              <a:ea typeface="Calibri"/>
              <a:cs typeface="Calibri"/>
              <a:sym typeface="Calibri"/>
            </a:endParaRPr>
          </a:p>
        </p:txBody>
      </p:sp>
      <p:sp>
        <p:nvSpPr>
          <p:cNvPr id="1291" name="Google Shape;1291;p99"/>
          <p:cNvSpPr/>
          <p:nvPr/>
        </p:nvSpPr>
        <p:spPr>
          <a:xfrm>
            <a:off x="412175" y="312100"/>
            <a:ext cx="2509200" cy="41064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92" name="Google Shape;1292;p99"/>
          <p:cNvSpPr/>
          <p:nvPr/>
        </p:nvSpPr>
        <p:spPr>
          <a:xfrm>
            <a:off x="3114000" y="312100"/>
            <a:ext cx="3112800" cy="42195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93" name="Google Shape;1293;p99"/>
          <p:cNvSpPr/>
          <p:nvPr/>
        </p:nvSpPr>
        <p:spPr>
          <a:xfrm>
            <a:off x="6419425" y="327550"/>
            <a:ext cx="2509200" cy="41886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94" name="Google Shape;1294;p99"/>
          <p:cNvSpPr txBox="1"/>
          <p:nvPr/>
        </p:nvSpPr>
        <p:spPr>
          <a:xfrm>
            <a:off x="599525" y="312100"/>
            <a:ext cx="2134500" cy="4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lt1"/>
                </a:solidFill>
                <a:latin typeface="Calibri"/>
                <a:ea typeface="Calibri"/>
                <a:cs typeface="Calibri"/>
                <a:sym typeface="Calibri"/>
              </a:rPr>
              <a:t>Personal Requirement </a:t>
            </a:r>
            <a:endParaRPr sz="1700">
              <a:solidFill>
                <a:schemeClr val="lt1"/>
              </a:solidFill>
              <a:latin typeface="Calibri"/>
              <a:ea typeface="Calibri"/>
              <a:cs typeface="Calibri"/>
              <a:sym typeface="Calibri"/>
            </a:endParaRPr>
          </a:p>
        </p:txBody>
      </p:sp>
      <p:sp>
        <p:nvSpPr>
          <p:cNvPr id="1295" name="Google Shape;1295;p99"/>
          <p:cNvSpPr txBox="1"/>
          <p:nvPr/>
        </p:nvSpPr>
        <p:spPr>
          <a:xfrm>
            <a:off x="6793275" y="312100"/>
            <a:ext cx="1827900" cy="7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a:solidFill>
                  <a:schemeClr val="lt1"/>
                </a:solidFill>
                <a:latin typeface="Calibri"/>
                <a:ea typeface="Calibri"/>
                <a:cs typeface="Calibri"/>
                <a:sym typeface="Calibri"/>
              </a:rPr>
              <a:t>Non - Functional Requirement </a:t>
            </a:r>
            <a:endParaRPr sz="1700">
              <a:solidFill>
                <a:schemeClr val="lt1"/>
              </a:solidFill>
              <a:latin typeface="Calibri"/>
              <a:ea typeface="Calibri"/>
              <a:cs typeface="Calibri"/>
              <a:sym typeface="Calibri"/>
            </a:endParaRPr>
          </a:p>
        </p:txBody>
      </p:sp>
      <p:sp>
        <p:nvSpPr>
          <p:cNvPr id="1296" name="Google Shape;1296;p99"/>
          <p:cNvSpPr txBox="1"/>
          <p:nvPr/>
        </p:nvSpPr>
        <p:spPr>
          <a:xfrm>
            <a:off x="3655363" y="312100"/>
            <a:ext cx="2403900" cy="4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lt1"/>
                </a:solidFill>
                <a:latin typeface="Calibri"/>
                <a:ea typeface="Calibri"/>
                <a:cs typeface="Calibri"/>
                <a:sym typeface="Calibri"/>
              </a:rPr>
              <a:t>Functional Requirement </a:t>
            </a:r>
            <a:endParaRPr sz="1700">
              <a:solidFill>
                <a:schemeClr val="lt1"/>
              </a:solidFill>
              <a:latin typeface="Calibri"/>
              <a:ea typeface="Calibri"/>
              <a:cs typeface="Calibri"/>
              <a:sym typeface="Calibri"/>
            </a:endParaRPr>
          </a:p>
        </p:txBody>
      </p:sp>
      <p:sp>
        <p:nvSpPr>
          <p:cNvPr id="1297" name="Google Shape;1297;p99"/>
          <p:cNvSpPr txBox="1"/>
          <p:nvPr/>
        </p:nvSpPr>
        <p:spPr>
          <a:xfrm>
            <a:off x="599525" y="1043600"/>
            <a:ext cx="2134500" cy="2520300"/>
          </a:xfrm>
          <a:prstGeom prst="rect">
            <a:avLst/>
          </a:prstGeom>
          <a:noFill/>
          <a:ln>
            <a:noFill/>
          </a:ln>
        </p:spPr>
        <p:txBody>
          <a:bodyPr spcFirstLastPara="1" wrap="square" lIns="91425" tIns="91425" rIns="91425" bIns="91425" anchor="t" anchorCtr="0">
            <a:noAutofit/>
          </a:bodyPr>
          <a:lstStyle/>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Resources and Database of human race</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Resources and Database of human hair</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Mr. Chandana (Fashion designer) </a:t>
            </a: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r>
              <a:rPr lang="en-GB" b="1">
                <a:solidFill>
                  <a:schemeClr val="lt1"/>
                </a:solidFill>
                <a:latin typeface="Calibri"/>
                <a:ea typeface="Calibri"/>
                <a:cs typeface="Calibri"/>
                <a:sym typeface="Calibri"/>
              </a:rPr>
              <a:t> </a:t>
            </a:r>
            <a:endParaRPr b="1">
              <a:solidFill>
                <a:schemeClr val="lt1"/>
              </a:solidFill>
              <a:latin typeface="Calibri"/>
              <a:ea typeface="Calibri"/>
              <a:cs typeface="Calibri"/>
              <a:sym typeface="Calibri"/>
            </a:endParaRPr>
          </a:p>
          <a:p>
            <a:pPr marL="45720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45720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91440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p:txBody>
      </p:sp>
      <p:sp>
        <p:nvSpPr>
          <p:cNvPr id="1298" name="Google Shape;1298;p99"/>
          <p:cNvSpPr txBox="1"/>
          <p:nvPr/>
        </p:nvSpPr>
        <p:spPr>
          <a:xfrm>
            <a:off x="3113900" y="841500"/>
            <a:ext cx="3112800" cy="3734400"/>
          </a:xfrm>
          <a:prstGeom prst="rect">
            <a:avLst/>
          </a:prstGeom>
          <a:noFill/>
          <a:ln>
            <a:noFill/>
          </a:ln>
        </p:spPr>
        <p:txBody>
          <a:bodyPr spcFirstLastPara="1" wrap="square" lIns="91425" tIns="91425" rIns="91425" bIns="91425" anchor="t" anchorCtr="0">
            <a:noAutofit/>
          </a:bodyPr>
          <a:lstStyle/>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User Profiles should store personal preferences, face shape information, and hairstyle history.</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The system should accurately detect and classify face shapes using image processing techniques.</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Based on detected face shape and regional characteristics, the system should recommend suitable hairstyles.</a:t>
            </a: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Clr>
                <a:schemeClr val="dk1"/>
              </a:buClr>
              <a:buSzPts val="1100"/>
              <a:buFont typeface="Arial"/>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Clr>
                <a:schemeClr val="dk1"/>
              </a:buClr>
              <a:buSzPts val="1100"/>
              <a:buFont typeface="Arial"/>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a:p>
            <a:pPr marL="91440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p:txBody>
      </p:sp>
      <p:sp>
        <p:nvSpPr>
          <p:cNvPr id="1299" name="Google Shape;1299;p99"/>
          <p:cNvSpPr txBox="1"/>
          <p:nvPr/>
        </p:nvSpPr>
        <p:spPr>
          <a:xfrm>
            <a:off x="6419425" y="1052500"/>
            <a:ext cx="2492700" cy="3320700"/>
          </a:xfrm>
          <a:prstGeom prst="rect">
            <a:avLst/>
          </a:prstGeom>
          <a:noFill/>
          <a:ln>
            <a:noFill/>
          </a:ln>
        </p:spPr>
        <p:txBody>
          <a:bodyPr spcFirstLastPara="1" wrap="square" lIns="91425" tIns="91425" rIns="91425" bIns="91425" anchor="t" anchorCtr="0">
            <a:noAutofit/>
          </a:bodyPr>
          <a:lstStyle/>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Interface should be user-Friendly</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The system should be highly reliable.</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Higher accuracy of results.</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The system should be highly availability.</a:t>
            </a:r>
            <a:endParaRPr b="1">
              <a:solidFill>
                <a:schemeClr val="lt1"/>
              </a:solidFill>
              <a:latin typeface="Calibri"/>
              <a:ea typeface="Calibri"/>
              <a:cs typeface="Calibri"/>
              <a:sym typeface="Calibri"/>
            </a:endParaRPr>
          </a:p>
          <a:p>
            <a:pPr marL="457200" lvl="0" indent="-317500" algn="l" rtl="0">
              <a:lnSpc>
                <a:spcPct val="140000"/>
              </a:lnSpc>
              <a:spcBef>
                <a:spcPts val="0"/>
              </a:spcBef>
              <a:spcAft>
                <a:spcPts val="0"/>
              </a:spcAft>
              <a:buClr>
                <a:schemeClr val="lt1"/>
              </a:buClr>
              <a:buSzPts val="1400"/>
              <a:buFont typeface="Calibri"/>
              <a:buChar char="●"/>
            </a:pPr>
            <a:r>
              <a:rPr lang="en-GB" b="1">
                <a:solidFill>
                  <a:schemeClr val="lt1"/>
                </a:solidFill>
                <a:latin typeface="Calibri"/>
                <a:ea typeface="Calibri"/>
                <a:cs typeface="Calibri"/>
                <a:sym typeface="Calibri"/>
              </a:rPr>
              <a:t>The system should be accurate</a:t>
            </a:r>
            <a:endParaRPr b="1">
              <a:solidFill>
                <a:schemeClr val="lt1"/>
              </a:solidFill>
              <a:latin typeface="Calibri"/>
              <a:ea typeface="Calibri"/>
              <a:cs typeface="Calibri"/>
              <a:sym typeface="Calibri"/>
            </a:endParaRPr>
          </a:p>
          <a:p>
            <a:pPr marL="0" lvl="0" indent="0" algn="l" rtl="0">
              <a:lnSpc>
                <a:spcPct val="140000"/>
              </a:lnSpc>
              <a:spcBef>
                <a:spcPts val="0"/>
              </a:spcBef>
              <a:spcAft>
                <a:spcPts val="0"/>
              </a:spcAft>
              <a:buNone/>
            </a:pPr>
            <a:endParaRPr b="1">
              <a:solidFill>
                <a:schemeClr val="lt1"/>
              </a:solidFill>
              <a:latin typeface="Calibri"/>
              <a:ea typeface="Calibri"/>
              <a:cs typeface="Calibri"/>
              <a:sym typeface="Calibri"/>
            </a:endParaRPr>
          </a:p>
          <a:p>
            <a:pPr marL="914400" lvl="0" indent="0" algn="l" rtl="0">
              <a:lnSpc>
                <a:spcPct val="140000"/>
              </a:lnSpc>
              <a:spcBef>
                <a:spcPts val="0"/>
              </a:spcBef>
              <a:spcAft>
                <a:spcPts val="0"/>
              </a:spcAft>
              <a:buNone/>
            </a:pPr>
            <a:endParaRPr>
              <a:solidFill>
                <a:schemeClr val="lt1"/>
              </a:solidFill>
              <a:latin typeface="Calibri"/>
              <a:ea typeface="Calibri"/>
              <a:cs typeface="Calibri"/>
              <a:sym typeface="Calibri"/>
            </a:endParaRPr>
          </a:p>
        </p:txBody>
      </p:sp>
      <p:cxnSp>
        <p:nvCxnSpPr>
          <p:cNvPr id="1300" name="Google Shape;1300;p99"/>
          <p:cNvCxnSpPr/>
          <p:nvPr/>
        </p:nvCxnSpPr>
        <p:spPr>
          <a:xfrm>
            <a:off x="905675" y="793900"/>
            <a:ext cx="1522200" cy="0"/>
          </a:xfrm>
          <a:prstGeom prst="straightConnector1">
            <a:avLst/>
          </a:prstGeom>
          <a:noFill/>
          <a:ln w="9525" cap="flat" cmpd="sng">
            <a:solidFill>
              <a:schemeClr val="lt1"/>
            </a:solidFill>
            <a:prstDash val="solid"/>
            <a:round/>
            <a:headEnd type="none" w="med" len="med"/>
            <a:tailEnd type="none" w="med" len="med"/>
          </a:ln>
        </p:spPr>
      </p:cxnSp>
      <p:cxnSp>
        <p:nvCxnSpPr>
          <p:cNvPr id="1301" name="Google Shape;1301;p99"/>
          <p:cNvCxnSpPr/>
          <p:nvPr/>
        </p:nvCxnSpPr>
        <p:spPr>
          <a:xfrm>
            <a:off x="3909288" y="793900"/>
            <a:ext cx="1522200" cy="0"/>
          </a:xfrm>
          <a:prstGeom prst="straightConnector1">
            <a:avLst/>
          </a:prstGeom>
          <a:noFill/>
          <a:ln w="9525" cap="flat" cmpd="sng">
            <a:solidFill>
              <a:schemeClr val="lt1"/>
            </a:solidFill>
            <a:prstDash val="solid"/>
            <a:round/>
            <a:headEnd type="none" w="med" len="med"/>
            <a:tailEnd type="none" w="med" len="med"/>
          </a:ln>
        </p:spPr>
      </p:cxnSp>
      <p:cxnSp>
        <p:nvCxnSpPr>
          <p:cNvPr id="1302" name="Google Shape;1302;p99"/>
          <p:cNvCxnSpPr/>
          <p:nvPr/>
        </p:nvCxnSpPr>
        <p:spPr>
          <a:xfrm>
            <a:off x="6897438" y="974425"/>
            <a:ext cx="1522200" cy="0"/>
          </a:xfrm>
          <a:prstGeom prst="straightConnector1">
            <a:avLst/>
          </a:prstGeom>
          <a:noFill/>
          <a:ln w="9525" cap="flat" cmpd="sng">
            <a:solidFill>
              <a:schemeClr val="lt1"/>
            </a:solidFill>
            <a:prstDash val="solid"/>
            <a:round/>
            <a:headEnd type="none" w="med" len="med"/>
            <a:tailEnd type="none" w="med" len="med"/>
          </a:ln>
        </p:spPr>
      </p:cxnSp>
      <p:sp>
        <p:nvSpPr>
          <p:cNvPr id="1303" name="Google Shape;1303;p99"/>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304" name="Google Shape;1304;p99"/>
          <p:cNvPicPr preferRelativeResize="0"/>
          <p:nvPr/>
        </p:nvPicPr>
        <p:blipFill rotWithShape="1">
          <a:blip r:embed="rId3">
            <a:alphaModFix amt="80000"/>
          </a:blip>
          <a:srcRect r="36908"/>
          <a:stretch/>
        </p:blipFill>
        <p:spPr>
          <a:xfrm>
            <a:off x="0" y="4724400"/>
            <a:ext cx="2574551" cy="419100"/>
          </a:xfrm>
          <a:prstGeom prst="rect">
            <a:avLst/>
          </a:prstGeom>
          <a:noFill/>
          <a:ln>
            <a:noFill/>
          </a:ln>
        </p:spPr>
      </p:pic>
      <p:sp>
        <p:nvSpPr>
          <p:cNvPr id="1305" name="Google Shape;1305;p99"/>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306" name="Google Shape;1306;p99"/>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307" name="Google Shape;1307;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1"/>
        <p:cNvGrpSpPr/>
        <p:nvPr/>
      </p:nvGrpSpPr>
      <p:grpSpPr>
        <a:xfrm>
          <a:off x="0" y="0"/>
          <a:ext cx="0" cy="0"/>
          <a:chOff x="0" y="0"/>
          <a:chExt cx="0" cy="0"/>
        </a:xfrm>
      </p:grpSpPr>
      <p:sp>
        <p:nvSpPr>
          <p:cNvPr id="1312" name="Google Shape;1312;p100"/>
          <p:cNvSpPr txBox="1"/>
          <p:nvPr/>
        </p:nvSpPr>
        <p:spPr>
          <a:xfrm>
            <a:off x="1246475" y="776100"/>
            <a:ext cx="6773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a:solidFill>
                  <a:schemeClr val="dk2"/>
                </a:solidFill>
                <a:latin typeface="Calibri"/>
                <a:ea typeface="Calibri"/>
                <a:cs typeface="Calibri"/>
                <a:sym typeface="Calibri"/>
              </a:rPr>
              <a:t>Commercialization</a:t>
            </a:r>
            <a:endParaRPr sz="3000" b="1">
              <a:solidFill>
                <a:schemeClr val="dk2"/>
              </a:solidFill>
              <a:latin typeface="Calibri"/>
              <a:ea typeface="Calibri"/>
              <a:cs typeface="Calibri"/>
              <a:sym typeface="Calibri"/>
            </a:endParaRPr>
          </a:p>
        </p:txBody>
      </p:sp>
      <p:sp>
        <p:nvSpPr>
          <p:cNvPr id="1313" name="Google Shape;1313;p100"/>
          <p:cNvSpPr txBox="1"/>
          <p:nvPr/>
        </p:nvSpPr>
        <p:spPr>
          <a:xfrm>
            <a:off x="1469900" y="1634525"/>
            <a:ext cx="67734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solidFill>
                  <a:schemeClr val="dk2"/>
                </a:solidFill>
              </a:rPr>
              <a:t>Target Audience : </a:t>
            </a:r>
            <a:endParaRPr sz="2200">
              <a:solidFill>
                <a:schemeClr val="dk2"/>
              </a:solidFill>
            </a:endParaRPr>
          </a:p>
          <a:p>
            <a:pPr marL="457200" lvl="0" indent="-368300" algn="l" rtl="0">
              <a:spcBef>
                <a:spcPts val="0"/>
              </a:spcBef>
              <a:spcAft>
                <a:spcPts val="0"/>
              </a:spcAft>
              <a:buClr>
                <a:schemeClr val="dk2"/>
              </a:buClr>
              <a:buSzPts val="2200"/>
              <a:buChar char="●"/>
            </a:pPr>
            <a:r>
              <a:rPr lang="en-GB" sz="2200">
                <a:solidFill>
                  <a:schemeClr val="dk2"/>
                </a:solidFill>
              </a:rPr>
              <a:t> Domestic Small-Scale Babar. </a:t>
            </a:r>
            <a:endParaRPr sz="2200">
              <a:solidFill>
                <a:schemeClr val="dk2"/>
              </a:solidFill>
            </a:endParaRPr>
          </a:p>
          <a:p>
            <a:pPr marL="0" lvl="0" indent="0" algn="l" rtl="0">
              <a:spcBef>
                <a:spcPts val="0"/>
              </a:spcBef>
              <a:spcAft>
                <a:spcPts val="0"/>
              </a:spcAft>
              <a:buNone/>
            </a:pPr>
            <a:endParaRPr sz="2200">
              <a:solidFill>
                <a:schemeClr val="dk2"/>
              </a:solidFill>
            </a:endParaRPr>
          </a:p>
          <a:p>
            <a:pPr marL="0" lvl="0" indent="0" algn="l" rtl="0">
              <a:spcBef>
                <a:spcPts val="0"/>
              </a:spcBef>
              <a:spcAft>
                <a:spcPts val="0"/>
              </a:spcAft>
              <a:buNone/>
            </a:pPr>
            <a:r>
              <a:rPr lang="en-GB" sz="2200">
                <a:solidFill>
                  <a:schemeClr val="dk2"/>
                </a:solidFill>
              </a:rPr>
              <a:t>Mobile application is free for all users and when reach relevant download enable google adsense.</a:t>
            </a:r>
            <a:r>
              <a:rPr lang="en-GB" sz="1800">
                <a:solidFill>
                  <a:schemeClr val="dk2"/>
                </a:solidFill>
              </a:rPr>
              <a:t> </a:t>
            </a:r>
            <a:endParaRPr sz="1800">
              <a:solidFill>
                <a:schemeClr val="dk2"/>
              </a:solidFill>
            </a:endParaRPr>
          </a:p>
        </p:txBody>
      </p:sp>
      <p:sp>
        <p:nvSpPr>
          <p:cNvPr id="1314" name="Google Shape;1314;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8"/>
        <p:cNvGrpSpPr/>
        <p:nvPr/>
      </p:nvGrpSpPr>
      <p:grpSpPr>
        <a:xfrm>
          <a:off x="0" y="0"/>
          <a:ext cx="0" cy="0"/>
          <a:chOff x="0" y="0"/>
          <a:chExt cx="0" cy="0"/>
        </a:xfrm>
      </p:grpSpPr>
      <p:sp>
        <p:nvSpPr>
          <p:cNvPr id="1319" name="Google Shape;1319;p101"/>
          <p:cNvSpPr txBox="1"/>
          <p:nvPr/>
        </p:nvSpPr>
        <p:spPr>
          <a:xfrm>
            <a:off x="697150" y="117850"/>
            <a:ext cx="2572800" cy="646500"/>
          </a:xfrm>
          <a:prstGeom prst="rect">
            <a:avLst/>
          </a:prstGeom>
          <a:noFill/>
          <a:ln>
            <a:noFill/>
          </a:ln>
        </p:spPr>
        <p:txBody>
          <a:bodyPr spcFirstLastPara="1" wrap="square" lIns="91425" tIns="91425" rIns="91425" bIns="91425" anchor="t" anchorCtr="0">
            <a:spAutoFit/>
          </a:bodyPr>
          <a:lstStyle/>
          <a:p>
            <a:pPr marL="0" lvl="0" indent="0" algn="ctr" rtl="0">
              <a:lnSpc>
                <a:spcPct val="129992"/>
              </a:lnSpc>
              <a:spcBef>
                <a:spcPts val="0"/>
              </a:spcBef>
              <a:spcAft>
                <a:spcPts val="0"/>
              </a:spcAft>
              <a:buClr>
                <a:schemeClr val="dk1"/>
              </a:buClr>
              <a:buSzPts val="2500"/>
              <a:buFont typeface="Arial"/>
              <a:buNone/>
            </a:pPr>
            <a:r>
              <a:rPr lang="en-GB" sz="3000" b="1">
                <a:solidFill>
                  <a:srgbClr val="242424"/>
                </a:solidFill>
              </a:rPr>
              <a:t>References </a:t>
            </a:r>
            <a:endParaRPr sz="1600">
              <a:solidFill>
                <a:schemeClr val="dk1"/>
              </a:solidFill>
              <a:latin typeface="Calibri"/>
              <a:ea typeface="Calibri"/>
              <a:cs typeface="Calibri"/>
              <a:sym typeface="Calibri"/>
            </a:endParaRPr>
          </a:p>
        </p:txBody>
      </p:sp>
      <p:sp>
        <p:nvSpPr>
          <p:cNvPr id="1320" name="Google Shape;1320;p101"/>
          <p:cNvSpPr txBox="1"/>
          <p:nvPr/>
        </p:nvSpPr>
        <p:spPr>
          <a:xfrm>
            <a:off x="756075" y="695625"/>
            <a:ext cx="7993200" cy="396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u="sng">
                <a:solidFill>
                  <a:schemeClr val="dk1"/>
                </a:solidFill>
                <a:hlinkClick r:id="rId4">
                  <a:extLst>
                    <a:ext uri="{A12FA001-AC4F-418D-AE19-62706E023703}">
                      <ahyp:hlinkClr xmlns:ahyp="http://schemas.microsoft.com/office/drawing/2018/hyperlinkcolor" val="tx"/>
                    </a:ext>
                  </a:extLst>
                </a:hlinkClick>
              </a:rPr>
              <a:t>S. M. Garn, "Human Races: Myth or Reality?" </a:t>
            </a:r>
            <a:r>
              <a:rPr lang="en-GB" sz="1100" i="1" u="sng">
                <a:solidFill>
                  <a:schemeClr val="dk1"/>
                </a:solidFill>
                <a:hlinkClick r:id="rId4">
                  <a:extLst>
                    <a:ext uri="{A12FA001-AC4F-418D-AE19-62706E023703}">
                      <ahyp:hlinkClr xmlns:ahyp="http://schemas.microsoft.com/office/drawing/2018/hyperlinkcolor" val="tx"/>
                    </a:ext>
                  </a:extLst>
                </a:hlinkClick>
              </a:rPr>
              <a:t>American Anthropologist</a:t>
            </a:r>
            <a:r>
              <a:rPr lang="en-GB" sz="1100" u="sng">
                <a:solidFill>
                  <a:schemeClr val="dk1"/>
                </a:solidFill>
                <a:hlinkClick r:id="rId4">
                  <a:extLst>
                    <a:ext uri="{A12FA001-AC4F-418D-AE19-62706E023703}">
                      <ahyp:hlinkClr xmlns:ahyp="http://schemas.microsoft.com/office/drawing/2018/hyperlinkcolor" val="tx"/>
                    </a:ext>
                  </a:extLst>
                </a:hlinkClick>
              </a:rPr>
              <a:t>, vol. 65, no. 5, pp. 1302-1303, Oct. 1963, doi: 10.1525/aa.1963.65.5.02a00300.</a:t>
            </a:r>
            <a:r>
              <a:rPr lang="en-GB" sz="1600">
                <a:solidFill>
                  <a:schemeClr val="dk1"/>
                </a:solidFill>
                <a:latin typeface="Calibri"/>
                <a:ea typeface="Calibri"/>
                <a:cs typeface="Calibri"/>
                <a:sym typeface="Calibri"/>
              </a:rPr>
              <a:t> </a:t>
            </a:r>
            <a:r>
              <a:rPr lang="en-GB" sz="1100">
                <a:solidFill>
                  <a:schemeClr val="dk1"/>
                </a:solidFill>
                <a:latin typeface="Calibri"/>
                <a:ea typeface="Calibri"/>
                <a:cs typeface="Calibri"/>
                <a:sym typeface="Calibri"/>
              </a:rPr>
              <a:t>[1]</a:t>
            </a:r>
            <a:endParaRPr sz="1100">
              <a:solidFill>
                <a:schemeClr val="dk1"/>
              </a:solidFill>
              <a:latin typeface="Calibri"/>
              <a:ea typeface="Calibri"/>
              <a:cs typeface="Calibri"/>
              <a:sym typeface="Calibri"/>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GB" sz="1100" u="sng">
                <a:solidFill>
                  <a:schemeClr val="dk1"/>
                </a:solidFill>
                <a:hlinkClick r:id="rId5">
                  <a:extLst>
                    <a:ext uri="{A12FA001-AC4F-418D-AE19-62706E023703}">
                      <ahyp:hlinkClr xmlns:ahyp="http://schemas.microsoft.com/office/drawing/2018/hyperlinkcolor" val="tx"/>
                    </a:ext>
                  </a:extLst>
                </a:hlinkClick>
              </a:rPr>
              <a:t>R. B. Lee, "Hairstyles as Cultural Indicators: A Study of Male Hairstyles among African-American Youth," </a:t>
            </a:r>
            <a:r>
              <a:rPr lang="en-GB" sz="1100" i="1" u="sng">
                <a:solidFill>
                  <a:schemeClr val="dk1"/>
                </a:solidFill>
                <a:hlinkClick r:id="rId5">
                  <a:extLst>
                    <a:ext uri="{A12FA001-AC4F-418D-AE19-62706E023703}">
                      <ahyp:hlinkClr xmlns:ahyp="http://schemas.microsoft.com/office/drawing/2018/hyperlinkcolor" val="tx"/>
                    </a:ext>
                  </a:extLst>
                </a:hlinkClick>
              </a:rPr>
              <a:t>Journal of Black Studies</a:t>
            </a:r>
            <a:r>
              <a:rPr lang="en-GB" sz="1100" u="sng">
                <a:solidFill>
                  <a:schemeClr val="dk1"/>
                </a:solidFill>
                <a:hlinkClick r:id="rId5">
                  <a:extLst>
                    <a:ext uri="{A12FA001-AC4F-418D-AE19-62706E023703}">
                      <ahyp:hlinkClr xmlns:ahyp="http://schemas.microsoft.com/office/drawing/2018/hyperlinkcolor" val="tx"/>
                    </a:ext>
                  </a:extLst>
                </a:hlinkClick>
              </a:rPr>
              <a:t>, vol. 28, no. 3, pp. 359-374, Jan. 1998, doi: 10.1177/002193479802800306</a:t>
            </a:r>
            <a:r>
              <a:rPr lang="en-GB" sz="1600">
                <a:solidFill>
                  <a:schemeClr val="dk1"/>
                </a:solidFill>
                <a:latin typeface="Calibri"/>
                <a:ea typeface="Calibri"/>
                <a:cs typeface="Calibri"/>
                <a:sym typeface="Calibri"/>
              </a:rPr>
              <a:t> </a:t>
            </a:r>
            <a:r>
              <a:rPr lang="en-GB" sz="1100">
                <a:solidFill>
                  <a:schemeClr val="dk1"/>
                </a:solidFill>
                <a:latin typeface="Calibri"/>
                <a:ea typeface="Calibri"/>
                <a:cs typeface="Calibri"/>
                <a:sym typeface="Calibri"/>
              </a:rPr>
              <a:t>[2]</a:t>
            </a:r>
            <a:endParaRPr sz="1100">
              <a:solidFill>
                <a:schemeClr val="dk1"/>
              </a:solidFill>
              <a:latin typeface="Calibri"/>
              <a:ea typeface="Calibri"/>
              <a:cs typeface="Calibri"/>
              <a:sym typeface="Calibri"/>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GB" sz="1100" u="sng">
                <a:solidFill>
                  <a:schemeClr val="dk1"/>
                </a:solidFill>
                <a:hlinkClick r:id="rId6">
                  <a:extLst>
                    <a:ext uri="{A12FA001-AC4F-418D-AE19-62706E023703}">
                      <ahyp:hlinkClr xmlns:ahyp="http://schemas.microsoft.com/office/drawing/2018/hyperlinkcolor" val="tx"/>
                    </a:ext>
                  </a:extLst>
                </a:hlinkClick>
              </a:rPr>
              <a:t>A. M. R. Rowden and S. Wright, "The Influence of Facial Shape on Hair Styling," </a:t>
            </a:r>
            <a:r>
              <a:rPr lang="en-GB" sz="1100" i="1" u="sng">
                <a:solidFill>
                  <a:schemeClr val="dk1"/>
                </a:solidFill>
                <a:hlinkClick r:id="rId6">
                  <a:extLst>
                    <a:ext uri="{A12FA001-AC4F-418D-AE19-62706E023703}">
                      <ahyp:hlinkClr xmlns:ahyp="http://schemas.microsoft.com/office/drawing/2018/hyperlinkcolor" val="tx"/>
                    </a:ext>
                  </a:extLst>
                </a:hlinkClick>
              </a:rPr>
              <a:t>International Journal of Cosmetology</a:t>
            </a:r>
            <a:r>
              <a:rPr lang="en-GB" sz="1100" u="sng">
                <a:solidFill>
                  <a:schemeClr val="dk1"/>
                </a:solidFill>
                <a:hlinkClick r:id="rId6">
                  <a:extLst>
                    <a:ext uri="{A12FA001-AC4F-418D-AE19-62706E023703}">
                      <ahyp:hlinkClr xmlns:ahyp="http://schemas.microsoft.com/office/drawing/2018/hyperlinkcolor" val="tx"/>
                    </a:ext>
                  </a:extLst>
                </a:hlinkClick>
              </a:rPr>
              <a:t>, vol. 14, no. 1, pp. 25-30, Mar. 2010, doi: 10.1002/ijc.2010.03.025.</a:t>
            </a:r>
            <a:r>
              <a:rPr lang="en-GB" sz="1600">
                <a:solidFill>
                  <a:schemeClr val="dk1"/>
                </a:solidFill>
                <a:latin typeface="Calibri"/>
                <a:ea typeface="Calibri"/>
                <a:cs typeface="Calibri"/>
                <a:sym typeface="Calibri"/>
              </a:rPr>
              <a:t> </a:t>
            </a:r>
            <a:r>
              <a:rPr lang="en-GB" sz="1100">
                <a:solidFill>
                  <a:schemeClr val="dk1"/>
                </a:solidFill>
                <a:latin typeface="Calibri"/>
                <a:ea typeface="Calibri"/>
                <a:cs typeface="Calibri"/>
                <a:sym typeface="Calibri"/>
              </a:rPr>
              <a:t>[3]</a:t>
            </a:r>
            <a:endParaRPr sz="1100">
              <a:solidFill>
                <a:schemeClr val="dk1"/>
              </a:solidFill>
              <a:latin typeface="Calibri"/>
              <a:ea typeface="Calibri"/>
              <a:cs typeface="Calibri"/>
              <a:sym typeface="Calibri"/>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GB" sz="1100" u="sng">
                <a:solidFill>
                  <a:schemeClr val="dk1"/>
                </a:solidFill>
                <a:hlinkClick r:id="rId7">
                  <a:extLst>
                    <a:ext uri="{A12FA001-AC4F-418D-AE19-62706E023703}">
                      <ahyp:hlinkClr xmlns:ahyp="http://schemas.microsoft.com/office/drawing/2018/hyperlinkcolor" val="tx"/>
                    </a:ext>
                  </a:extLst>
                </a:hlinkClick>
              </a:rPr>
              <a:t>Hair modeling and simulation based on a single-view picture Binbin Zhou1) , Zhigeng Pan1), Mingmin Zhang2) （1Hangzhou Normal University, Hangzhou, 311121 ( 2Zhejiang University, Hangzhou, 310058)</a:t>
            </a:r>
            <a:r>
              <a:rPr lang="en-GB" sz="1100">
                <a:solidFill>
                  <a:schemeClr val="dk1"/>
                </a:solidFill>
              </a:rPr>
              <a:t> [4]</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GB" sz="1100" u="sng">
                <a:solidFill>
                  <a:schemeClr val="dk1"/>
                </a:solidFill>
                <a:hlinkClick r:id="rId8">
                  <a:extLst>
                    <a:ext uri="{A12FA001-AC4F-418D-AE19-62706E023703}">
                      <ahyp:hlinkClr xmlns:ahyp="http://schemas.microsoft.com/office/drawing/2018/hyperlinkcolor" val="tx"/>
                    </a:ext>
                  </a:extLst>
                </a:hlinkClick>
              </a:rPr>
              <a:t>Integrated Multi-Model Face Shape and Eye Attributes Identification for Hair Style and Eyelashes Recommendation Theiab Alzahrani 1 , Waleed Al-Nuaimy 1,* and Baidaa Al-Bander 2 </a:t>
            </a:r>
            <a:r>
              <a:rPr lang="en-GB" sz="1100">
                <a:solidFill>
                  <a:schemeClr val="dk1"/>
                </a:solidFill>
              </a:rPr>
              <a:t> [5]</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lnSpc>
                <a:spcPct val="120000"/>
              </a:lnSpc>
              <a:spcBef>
                <a:spcPts val="0"/>
              </a:spcBef>
              <a:spcAft>
                <a:spcPts val="0"/>
              </a:spcAft>
              <a:buNone/>
            </a:pPr>
            <a:r>
              <a:rPr lang="en-GB" sz="1100" u="sng">
                <a:solidFill>
                  <a:schemeClr val="dk1"/>
                </a:solidFill>
                <a:highlight>
                  <a:srgbClr val="FFFFFF"/>
                </a:highlight>
                <a:hlinkClick r:id="rId9">
                  <a:extLst>
                    <a:ext uri="{A12FA001-AC4F-418D-AE19-62706E023703}">
                      <ahyp:hlinkClr xmlns:ahyp="http://schemas.microsoft.com/office/drawing/2018/hyperlinkcolor" val="tx"/>
                    </a:ext>
                  </a:extLst>
                </a:hlinkClick>
              </a:rPr>
              <a:t>[pdf] A Hybrid Approach to Building Face Shape Classifier for Hairstyle Recommender System.</a:t>
            </a:r>
            <a:r>
              <a:rPr lang="en-GB" sz="1100">
                <a:solidFill>
                  <a:schemeClr val="dk1"/>
                </a:solidFill>
                <a:highlight>
                  <a:srgbClr val="FFFFFF"/>
                </a:highlight>
              </a:rPr>
              <a:t> [6]</a:t>
            </a:r>
            <a:endParaRPr sz="1100">
              <a:solidFill>
                <a:schemeClr val="dk1"/>
              </a:solidFill>
              <a:highlight>
                <a:srgbClr val="FFFFFF"/>
              </a:highlight>
            </a:endParaRPr>
          </a:p>
          <a:p>
            <a:pPr marL="0" lvl="0" indent="0" algn="l" rtl="0">
              <a:lnSpc>
                <a:spcPct val="120000"/>
              </a:lnSpc>
              <a:spcBef>
                <a:spcPts val="0"/>
              </a:spcBef>
              <a:spcAft>
                <a:spcPts val="0"/>
              </a:spcAft>
              <a:buNone/>
            </a:pPr>
            <a:endParaRPr sz="1100">
              <a:solidFill>
                <a:schemeClr val="dk1"/>
              </a:solidFill>
              <a:highlight>
                <a:srgbClr val="FFFFFF"/>
              </a:highlight>
            </a:endParaRPr>
          </a:p>
          <a:p>
            <a:pPr marL="0" lvl="0" indent="0" algn="l" rtl="0">
              <a:lnSpc>
                <a:spcPct val="120000"/>
              </a:lnSpc>
              <a:spcBef>
                <a:spcPts val="0"/>
              </a:spcBef>
              <a:spcAft>
                <a:spcPts val="0"/>
              </a:spcAft>
              <a:buNone/>
            </a:pPr>
            <a:r>
              <a:rPr lang="en-GB" sz="1100" u="sng">
                <a:solidFill>
                  <a:schemeClr val="dk1"/>
                </a:solidFill>
                <a:highlight>
                  <a:srgbClr val="FFFFFF"/>
                </a:highlight>
                <a:hlinkClick r:id="rId10">
                  <a:extLst>
                    <a:ext uri="{A12FA001-AC4F-418D-AE19-62706E023703}">
                      <ahyp:hlinkClr xmlns:ahyp="http://schemas.microsoft.com/office/drawing/2018/hyperlinkcolor" val="tx"/>
                    </a:ext>
                  </a:extLst>
                </a:hlinkClick>
              </a:rPr>
              <a:t>Hairstyle Recommendation Based on Face Shape Using Image Processing. September 2018 Conference: 11th International Research Conference General Sir John Kotelawala Defence University At: Sri Lanka</a:t>
            </a:r>
            <a:r>
              <a:rPr lang="en-GB" sz="1100">
                <a:solidFill>
                  <a:schemeClr val="dk1"/>
                </a:solidFill>
              </a:rPr>
              <a:t> [7]</a:t>
            </a:r>
            <a:endParaRPr sz="1100">
              <a:solidFill>
                <a:schemeClr val="dk1"/>
              </a:solidFill>
            </a:endParaRPr>
          </a:p>
        </p:txBody>
      </p:sp>
      <p:sp>
        <p:nvSpPr>
          <p:cNvPr id="1321" name="Google Shape;1321;p101"/>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322" name="Google Shape;1322;p101"/>
          <p:cNvPicPr preferRelativeResize="0"/>
          <p:nvPr/>
        </p:nvPicPr>
        <p:blipFill rotWithShape="1">
          <a:blip r:embed="rId11">
            <a:alphaModFix amt="80000"/>
          </a:blip>
          <a:srcRect r="36908"/>
          <a:stretch/>
        </p:blipFill>
        <p:spPr>
          <a:xfrm>
            <a:off x="0" y="4724400"/>
            <a:ext cx="2574551" cy="419100"/>
          </a:xfrm>
          <a:prstGeom prst="rect">
            <a:avLst/>
          </a:prstGeom>
          <a:noFill/>
          <a:ln>
            <a:noFill/>
          </a:ln>
        </p:spPr>
      </p:pic>
      <p:sp>
        <p:nvSpPr>
          <p:cNvPr id="1323" name="Google Shape;1323;p101"/>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IT21180798</a:t>
            </a:r>
            <a:r>
              <a:rPr lang="en-GB" sz="1400" b="0" i="0" u="none" strike="noStrike" cap="none">
                <a:solidFill>
                  <a:srgbClr val="242424"/>
                </a:solidFill>
                <a:latin typeface="Arial"/>
                <a:ea typeface="Arial"/>
                <a:cs typeface="Arial"/>
                <a:sym typeface="Arial"/>
              </a:rPr>
              <a:t>   |   </a:t>
            </a:r>
            <a:r>
              <a:rPr lang="en-GB">
                <a:solidFill>
                  <a:srgbClr val="242424"/>
                </a:solidFill>
              </a:rPr>
              <a:t>Vikasitha M.K.I. </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324" name="Google Shape;1324;p101"/>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325" name="Google Shape;1325;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p21"/>
          <p:cNvSpPr/>
          <p:nvPr/>
        </p:nvSpPr>
        <p:spPr>
          <a:xfrm>
            <a:off x="0" y="4724400"/>
            <a:ext cx="9144000" cy="4762"/>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59" name="Google Shape;159;p21"/>
          <p:cNvPicPr preferRelativeResize="0"/>
          <p:nvPr/>
        </p:nvPicPr>
        <p:blipFill rotWithShape="1">
          <a:blip r:embed="rId4">
            <a:alphaModFix amt="80000"/>
          </a:blip>
          <a:srcRect r="36908"/>
          <a:stretch/>
        </p:blipFill>
        <p:spPr>
          <a:xfrm>
            <a:off x="0" y="4724400"/>
            <a:ext cx="2574551" cy="408300"/>
          </a:xfrm>
          <a:prstGeom prst="rect">
            <a:avLst/>
          </a:prstGeom>
          <a:noFill/>
          <a:ln>
            <a:noFill/>
          </a:ln>
        </p:spPr>
      </p:pic>
      <p:sp>
        <p:nvSpPr>
          <p:cNvPr id="160" name="Google Shape;160;p21"/>
          <p:cNvSpPr txBox="1"/>
          <p:nvPr/>
        </p:nvSpPr>
        <p:spPr>
          <a:xfrm>
            <a:off x="2067329" y="48542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sz="1400" b="0" i="0" u="none" strike="noStrike" cap="none">
                <a:solidFill>
                  <a:srgbClr val="242424"/>
                </a:solidFill>
                <a:latin typeface="Arial"/>
                <a:ea typeface="Arial"/>
                <a:cs typeface="Arial"/>
                <a:sym typeface="Arial"/>
              </a:rPr>
              <a:t>IT</a:t>
            </a:r>
            <a:r>
              <a:rPr lang="en-GB">
                <a:solidFill>
                  <a:srgbClr val="242424"/>
                </a:solidFill>
              </a:rPr>
              <a:t>21894824</a:t>
            </a:r>
            <a:r>
              <a:rPr lang="en-GB" sz="1400" b="0" i="0" u="none" strike="noStrike" cap="none">
                <a:solidFill>
                  <a:srgbClr val="242424"/>
                </a:solidFill>
                <a:latin typeface="Arial"/>
                <a:ea typeface="Arial"/>
                <a:cs typeface="Arial"/>
                <a:sym typeface="Arial"/>
              </a:rPr>
              <a:t>    |   </a:t>
            </a:r>
            <a:r>
              <a:rPr lang="en-GB">
                <a:solidFill>
                  <a:srgbClr val="242424"/>
                </a:solidFill>
              </a:rPr>
              <a:t>Prasadi S.A.D.T.</a:t>
            </a:r>
            <a:r>
              <a:rPr lang="en-GB" sz="1400" b="0" i="0" u="none" strike="noStrike" cap="none">
                <a:solidFill>
                  <a:srgbClr val="242424"/>
                </a:solidFill>
                <a:latin typeface="Arial"/>
                <a:ea typeface="Arial"/>
                <a:cs typeface="Arial"/>
                <a:sym typeface="Arial"/>
              </a:rPr>
              <a:t>    |  </a:t>
            </a:r>
            <a:r>
              <a:rPr lang="en-GB">
                <a:solidFill>
                  <a:srgbClr val="242424"/>
                </a:solidFill>
              </a:rPr>
              <a:t>24-25J-155</a:t>
            </a:r>
            <a:endParaRPr sz="700" b="0" i="0" u="none" strike="noStrike" cap="none">
              <a:solidFill>
                <a:srgbClr val="000000"/>
              </a:solidFill>
              <a:latin typeface="Arial"/>
              <a:ea typeface="Arial"/>
              <a:cs typeface="Arial"/>
              <a:sym typeface="Arial"/>
            </a:endParaRPr>
          </a:p>
        </p:txBody>
      </p:sp>
      <p:sp>
        <p:nvSpPr>
          <p:cNvPr id="161" name="Google Shape;161;p21"/>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62" name="Google Shape;162;p21"/>
          <p:cNvSpPr txBox="1"/>
          <p:nvPr/>
        </p:nvSpPr>
        <p:spPr>
          <a:xfrm>
            <a:off x="760084" y="228220"/>
            <a:ext cx="2440500" cy="8652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Clr>
                <a:srgbClr val="000000"/>
              </a:buClr>
              <a:buSzPts val="2500"/>
              <a:buFont typeface="Arial"/>
              <a:buNone/>
            </a:pPr>
            <a:r>
              <a:rPr lang="en-GB" sz="2400" i="0" u="none" strike="noStrike" cap="none">
                <a:solidFill>
                  <a:srgbClr val="242424"/>
                </a:solidFill>
              </a:rPr>
              <a:t>Introduction</a:t>
            </a:r>
            <a:endParaRPr sz="2400" i="0" u="none" strike="noStrike" cap="none">
              <a:solidFill>
                <a:srgbClr val="242424"/>
              </a:solidFill>
            </a:endParaRPr>
          </a:p>
          <a:p>
            <a:pPr marL="0" marR="0" lvl="0" indent="0" algn="ctr" rtl="0">
              <a:lnSpc>
                <a:spcPct val="130000"/>
              </a:lnSpc>
              <a:spcBef>
                <a:spcPts val="0"/>
              </a:spcBef>
              <a:spcAft>
                <a:spcPts val="0"/>
              </a:spcAft>
              <a:buClr>
                <a:srgbClr val="000000"/>
              </a:buClr>
              <a:buSzPts val="2500"/>
              <a:buFont typeface="Arial"/>
              <a:buNone/>
            </a:pPr>
            <a:r>
              <a:rPr lang="en-GB" sz="2500" b="1">
                <a:solidFill>
                  <a:srgbClr val="242424"/>
                </a:solidFill>
              </a:rPr>
              <a:t>Background</a:t>
            </a:r>
            <a:endParaRPr sz="2500" b="1">
              <a:solidFill>
                <a:srgbClr val="242424"/>
              </a:solidFill>
            </a:endParaRPr>
          </a:p>
        </p:txBody>
      </p:sp>
      <p:sp>
        <p:nvSpPr>
          <p:cNvPr id="163" name="Google Shape;163;p21"/>
          <p:cNvSpPr txBox="1"/>
          <p:nvPr/>
        </p:nvSpPr>
        <p:spPr>
          <a:xfrm>
            <a:off x="539850" y="1335800"/>
            <a:ext cx="8064300" cy="3339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rise of deep learning and image processing technology has enabled the development of personalized hair color recommendation systems, allowing users to visualize potential hair color changes in real-time based on their unique features.</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Many hair color recommendation systems utilize machine learning models, particularly convolutional neural networks (CNNs), to analyze individual traits such as skin tone, eye color, and natural hair color, providing tailored suggestions that enhance user satisfaction.</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Traditional hair color selection tools often limit users to predefined palettes with minimal customization. In contrast, modern systems offer more in-depth personalization, considering lifestyle factors, preferences, and professional feedback to suggest hair colors that are uniquely suited to each user.</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4" name="Google Shape;16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9"/>
        <p:cNvGrpSpPr/>
        <p:nvPr/>
      </p:nvGrpSpPr>
      <p:grpSpPr>
        <a:xfrm>
          <a:off x="0" y="0"/>
          <a:ext cx="0" cy="0"/>
          <a:chOff x="0" y="0"/>
          <a:chExt cx="0" cy="0"/>
        </a:xfrm>
      </p:grpSpPr>
      <p:sp>
        <p:nvSpPr>
          <p:cNvPr id="1330" name="Google Shape;1330;p102"/>
          <p:cNvSpPr txBox="1"/>
          <p:nvPr/>
        </p:nvSpPr>
        <p:spPr>
          <a:xfrm>
            <a:off x="697150" y="117850"/>
            <a:ext cx="2572800" cy="431100"/>
          </a:xfrm>
          <a:prstGeom prst="rect">
            <a:avLst/>
          </a:prstGeom>
          <a:noFill/>
          <a:ln>
            <a:noFill/>
          </a:ln>
        </p:spPr>
        <p:txBody>
          <a:bodyPr spcFirstLastPara="1" wrap="square" lIns="91425" tIns="91425" rIns="91425" bIns="91425" anchor="t" anchorCtr="0">
            <a:spAutoFit/>
          </a:bodyPr>
          <a:lstStyle/>
          <a:p>
            <a:pPr marL="0" lvl="0" indent="0" algn="ctr" rtl="0">
              <a:lnSpc>
                <a:spcPct val="129992"/>
              </a:lnSpc>
              <a:spcBef>
                <a:spcPts val="0"/>
              </a:spcBef>
              <a:spcAft>
                <a:spcPts val="0"/>
              </a:spcAft>
              <a:buClr>
                <a:schemeClr val="dk1"/>
              </a:buClr>
              <a:buSzPts val="2500"/>
              <a:buFont typeface="Arial"/>
              <a:buNone/>
            </a:pPr>
            <a:endParaRPr sz="1600">
              <a:solidFill>
                <a:schemeClr val="dk1"/>
              </a:solidFill>
              <a:latin typeface="Calibri"/>
              <a:ea typeface="Calibri"/>
              <a:cs typeface="Calibri"/>
              <a:sym typeface="Calibri"/>
            </a:endParaRPr>
          </a:p>
        </p:txBody>
      </p:sp>
      <p:sp>
        <p:nvSpPr>
          <p:cNvPr id="1331" name="Google Shape;1331;p102"/>
          <p:cNvSpPr/>
          <p:nvPr/>
        </p:nvSpPr>
        <p:spPr>
          <a:xfrm>
            <a:off x="0" y="4724400"/>
            <a:ext cx="9144000" cy="4800"/>
          </a:xfrm>
          <a:prstGeom prst="rect">
            <a:avLst/>
          </a:prstGeom>
          <a:solidFill>
            <a:srgbClr val="24242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332" name="Google Shape;1332;p102"/>
          <p:cNvPicPr preferRelativeResize="0"/>
          <p:nvPr/>
        </p:nvPicPr>
        <p:blipFill rotWithShape="1">
          <a:blip r:embed="rId4">
            <a:alphaModFix amt="80000"/>
          </a:blip>
          <a:srcRect r="36908"/>
          <a:stretch/>
        </p:blipFill>
        <p:spPr>
          <a:xfrm>
            <a:off x="0" y="4724400"/>
            <a:ext cx="2574551" cy="419100"/>
          </a:xfrm>
          <a:prstGeom prst="rect">
            <a:avLst/>
          </a:prstGeom>
          <a:noFill/>
          <a:ln>
            <a:noFill/>
          </a:ln>
        </p:spPr>
      </p:pic>
      <p:sp>
        <p:nvSpPr>
          <p:cNvPr id="1333" name="Google Shape;1333;p102"/>
          <p:cNvSpPr txBox="1"/>
          <p:nvPr/>
        </p:nvSpPr>
        <p:spPr>
          <a:xfrm>
            <a:off x="2157004" y="486108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
        <p:nvSpPr>
          <p:cNvPr id="1334" name="Google Shape;1334;p102"/>
          <p:cNvSpPr txBox="1"/>
          <p:nvPr/>
        </p:nvSpPr>
        <p:spPr>
          <a:xfrm>
            <a:off x="7647265" y="4891825"/>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sp>
        <p:nvSpPr>
          <p:cNvPr id="1335" name="Google Shape;1335;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90</a:t>
            </a:fld>
            <a:endParaRPr/>
          </a:p>
        </p:txBody>
      </p:sp>
      <p:pic>
        <p:nvPicPr>
          <p:cNvPr id="1336" name="Google Shape;1336;p102"/>
          <p:cNvPicPr preferRelativeResize="0"/>
          <p:nvPr/>
        </p:nvPicPr>
        <p:blipFill rotWithShape="1">
          <a:blip r:embed="rId5">
            <a:alphaModFix/>
          </a:blip>
          <a:srcRect t="10883" b="10875"/>
          <a:stretch/>
        </p:blipFill>
        <p:spPr>
          <a:xfrm>
            <a:off x="7176625" y="197575"/>
            <a:ext cx="1619700" cy="1689648"/>
          </a:xfrm>
          <a:prstGeom prst="rect">
            <a:avLst/>
          </a:prstGeom>
          <a:noFill/>
          <a:ln>
            <a:noFill/>
          </a:ln>
        </p:spPr>
      </p:pic>
      <p:sp>
        <p:nvSpPr>
          <p:cNvPr id="1337" name="Google Shape;1337;p102"/>
          <p:cNvSpPr txBox="1"/>
          <p:nvPr/>
        </p:nvSpPr>
        <p:spPr>
          <a:xfrm>
            <a:off x="841942" y="2236668"/>
            <a:ext cx="6492300" cy="477300"/>
          </a:xfrm>
          <a:prstGeom prst="rect">
            <a:avLst/>
          </a:prstGeom>
          <a:noFill/>
          <a:ln>
            <a:noFill/>
          </a:ln>
        </p:spPr>
        <p:txBody>
          <a:bodyPr spcFirstLastPara="1" wrap="square" lIns="0" tIns="0" rIns="0" bIns="0" anchor="t" anchorCtr="0">
            <a:spAutoFit/>
          </a:bodyPr>
          <a:lstStyle/>
          <a:p>
            <a:pPr marL="0" marR="0" lvl="0" indent="0" algn="ctr" rtl="0">
              <a:lnSpc>
                <a:spcPct val="130006"/>
              </a:lnSpc>
              <a:spcBef>
                <a:spcPts val="0"/>
              </a:spcBef>
              <a:spcAft>
                <a:spcPts val="0"/>
              </a:spcAft>
              <a:buClr>
                <a:srgbClr val="000000"/>
              </a:buClr>
              <a:buSzPts val="3100"/>
              <a:buFont typeface="Arial"/>
              <a:buNone/>
            </a:pPr>
            <a:r>
              <a:rPr lang="en-GB" sz="3100" b="1" i="0" u="none" strike="noStrike" cap="none">
                <a:solidFill>
                  <a:srgbClr val="242424"/>
                </a:solidFill>
              </a:rPr>
              <a:t>IT</a:t>
            </a:r>
            <a:r>
              <a:rPr lang="en-GB" sz="3100" b="1">
                <a:solidFill>
                  <a:srgbClr val="242424"/>
                </a:solidFill>
              </a:rPr>
              <a:t>21213144</a:t>
            </a:r>
            <a:r>
              <a:rPr lang="en-GB" sz="3100" b="1" i="0" u="none" strike="noStrike" cap="none">
                <a:solidFill>
                  <a:srgbClr val="242424"/>
                </a:solidFill>
              </a:rPr>
              <a:t> | </a:t>
            </a:r>
            <a:r>
              <a:rPr lang="en-GB" sz="3100" b="1">
                <a:solidFill>
                  <a:srgbClr val="242424"/>
                </a:solidFill>
              </a:rPr>
              <a:t>Senarathne D.R</a:t>
            </a:r>
            <a:endParaRPr sz="700" b="1" i="0" u="none" strike="noStrike" cap="none">
              <a:solidFill>
                <a:srgbClr val="000000"/>
              </a:solidFill>
            </a:endParaRPr>
          </a:p>
        </p:txBody>
      </p:sp>
      <p:sp>
        <p:nvSpPr>
          <p:cNvPr id="1338" name="Google Shape;1338;p102"/>
          <p:cNvSpPr txBox="1"/>
          <p:nvPr/>
        </p:nvSpPr>
        <p:spPr>
          <a:xfrm>
            <a:off x="1241269" y="2910945"/>
            <a:ext cx="5580000" cy="354000"/>
          </a:xfrm>
          <a:prstGeom prst="rect">
            <a:avLst/>
          </a:prstGeom>
          <a:noFill/>
          <a:ln>
            <a:noFill/>
          </a:ln>
        </p:spPr>
        <p:txBody>
          <a:bodyPr spcFirstLastPara="1" wrap="square" lIns="0" tIns="0" rIns="0" bIns="0" anchor="t" anchorCtr="0">
            <a:spAutoFit/>
          </a:bodyPr>
          <a:lstStyle/>
          <a:p>
            <a:pPr marL="0" marR="0" lvl="0" indent="0" algn="ctr" rtl="0">
              <a:lnSpc>
                <a:spcPct val="130007"/>
              </a:lnSpc>
              <a:spcBef>
                <a:spcPts val="0"/>
              </a:spcBef>
              <a:spcAft>
                <a:spcPts val="0"/>
              </a:spcAft>
              <a:buClr>
                <a:srgbClr val="000000"/>
              </a:buClr>
              <a:buSzPts val="2300"/>
              <a:buFont typeface="Arial"/>
              <a:buNone/>
            </a:pPr>
            <a:r>
              <a:rPr lang="en-GB" sz="2300" b="0" i="0" u="none" strike="noStrike" cap="none">
                <a:solidFill>
                  <a:srgbClr val="242424"/>
                </a:solidFill>
                <a:latin typeface="Arial"/>
                <a:ea typeface="Arial"/>
                <a:cs typeface="Arial"/>
                <a:sym typeface="Arial"/>
              </a:rPr>
              <a:t>Specialization : </a:t>
            </a:r>
            <a:r>
              <a:rPr lang="en-GB" sz="2300">
                <a:solidFill>
                  <a:srgbClr val="242424"/>
                </a:solidFill>
              </a:rPr>
              <a:t>Information Technology</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2"/>
        <p:cNvGrpSpPr/>
        <p:nvPr/>
      </p:nvGrpSpPr>
      <p:grpSpPr>
        <a:xfrm>
          <a:off x="0" y="0"/>
          <a:ext cx="0" cy="0"/>
          <a:chOff x="0" y="0"/>
          <a:chExt cx="0" cy="0"/>
        </a:xfrm>
      </p:grpSpPr>
      <p:pic>
        <p:nvPicPr>
          <p:cNvPr id="1343" name="Google Shape;1343;p103"/>
          <p:cNvPicPr preferRelativeResize="0"/>
          <p:nvPr/>
        </p:nvPicPr>
        <p:blipFill rotWithShape="1">
          <a:blip r:embed="rId4">
            <a:alphaModFix amt="80000"/>
          </a:blip>
          <a:srcRect r="52090"/>
          <a:stretch/>
        </p:blipFill>
        <p:spPr>
          <a:xfrm>
            <a:off x="0" y="4724400"/>
            <a:ext cx="1955027" cy="440555"/>
          </a:xfrm>
          <a:prstGeom prst="rect">
            <a:avLst/>
          </a:prstGeom>
          <a:noFill/>
          <a:ln>
            <a:noFill/>
          </a:ln>
        </p:spPr>
      </p:pic>
      <p:pic>
        <p:nvPicPr>
          <p:cNvPr id="1344" name="Google Shape;1344;p103"/>
          <p:cNvPicPr preferRelativeResize="0"/>
          <p:nvPr/>
        </p:nvPicPr>
        <p:blipFill rotWithShape="1">
          <a:blip r:embed="rId5">
            <a:alphaModFix amt="27000"/>
          </a:blip>
          <a:srcRect t="23457" b="23457"/>
          <a:stretch/>
        </p:blipFill>
        <p:spPr>
          <a:xfrm>
            <a:off x="1955027" y="4729163"/>
            <a:ext cx="7188973" cy="412015"/>
          </a:xfrm>
          <a:prstGeom prst="rect">
            <a:avLst/>
          </a:prstGeom>
          <a:noFill/>
          <a:ln>
            <a:noFill/>
          </a:ln>
        </p:spPr>
      </p:pic>
      <p:sp>
        <p:nvSpPr>
          <p:cNvPr id="1345" name="Google Shape;1345;p103"/>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346" name="Google Shape;1346;p103"/>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347" name="Google Shape;1347;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91</a:t>
            </a:fld>
            <a:endParaRPr/>
          </a:p>
        </p:txBody>
      </p:sp>
      <p:sp>
        <p:nvSpPr>
          <p:cNvPr id="1348" name="Google Shape;1348;p103"/>
          <p:cNvSpPr txBox="1"/>
          <p:nvPr/>
        </p:nvSpPr>
        <p:spPr>
          <a:xfrm>
            <a:off x="1405050" y="1349600"/>
            <a:ext cx="6333900" cy="117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3000" b="1">
                <a:solidFill>
                  <a:schemeClr val="dk1"/>
                </a:solidFill>
                <a:latin typeface="Calibri"/>
                <a:ea typeface="Calibri"/>
                <a:cs typeface="Calibri"/>
                <a:sym typeface="Calibri"/>
              </a:rPr>
              <a:t>Skin Tone Identification and Makeup                  Recommendation</a:t>
            </a:r>
            <a:endParaRPr sz="1800" b="1">
              <a:solidFill>
                <a:schemeClr val="dk1"/>
              </a:solidFill>
            </a:endParaRPr>
          </a:p>
        </p:txBody>
      </p:sp>
      <p:sp>
        <p:nvSpPr>
          <p:cNvPr id="1349" name="Google Shape;1349;p103"/>
          <p:cNvSpPr txBox="1"/>
          <p:nvPr/>
        </p:nvSpPr>
        <p:spPr>
          <a:xfrm>
            <a:off x="2040341" y="483698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3"/>
        <p:cNvGrpSpPr/>
        <p:nvPr/>
      </p:nvGrpSpPr>
      <p:grpSpPr>
        <a:xfrm>
          <a:off x="0" y="0"/>
          <a:ext cx="0" cy="0"/>
          <a:chOff x="0" y="0"/>
          <a:chExt cx="0" cy="0"/>
        </a:xfrm>
      </p:grpSpPr>
      <p:pic>
        <p:nvPicPr>
          <p:cNvPr id="1354" name="Google Shape;1354;p104"/>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355" name="Google Shape;1355;p104"/>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356" name="Google Shape;1356;p104"/>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357" name="Google Shape;1357;p104"/>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358" name="Google Shape;1358;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92</a:t>
            </a:fld>
            <a:endParaRPr/>
          </a:p>
        </p:txBody>
      </p:sp>
      <p:sp>
        <p:nvSpPr>
          <p:cNvPr id="1359" name="Google Shape;1359;p104"/>
          <p:cNvSpPr txBox="1"/>
          <p:nvPr/>
        </p:nvSpPr>
        <p:spPr>
          <a:xfrm>
            <a:off x="262250" y="289450"/>
            <a:ext cx="62634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chemeClr val="dk1"/>
                </a:solidFill>
              </a:rPr>
              <a:t>INTRODUCTION</a:t>
            </a:r>
            <a:endParaRPr sz="3900" b="1">
              <a:solidFill>
                <a:schemeClr val="dk1"/>
              </a:solidFill>
            </a:endParaRPr>
          </a:p>
        </p:txBody>
      </p:sp>
      <p:sp>
        <p:nvSpPr>
          <p:cNvPr id="1360" name="Google Shape;1360;p104"/>
          <p:cNvSpPr txBox="1"/>
          <p:nvPr/>
        </p:nvSpPr>
        <p:spPr>
          <a:xfrm>
            <a:off x="376200" y="1113525"/>
            <a:ext cx="62634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b="1">
                <a:solidFill>
                  <a:schemeClr val="dk1"/>
                </a:solidFill>
              </a:rPr>
              <a:t>Background</a:t>
            </a:r>
            <a:endParaRPr sz="2200" b="1">
              <a:solidFill>
                <a:schemeClr val="dk1"/>
              </a:solidFill>
            </a:endParaRPr>
          </a:p>
        </p:txBody>
      </p:sp>
      <p:sp>
        <p:nvSpPr>
          <p:cNvPr id="1361" name="Google Shape;1361;p104"/>
          <p:cNvSpPr txBox="1"/>
          <p:nvPr/>
        </p:nvSpPr>
        <p:spPr>
          <a:xfrm>
            <a:off x="376200" y="1844325"/>
            <a:ext cx="82818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rPr>
              <a:t>Skin tone identification and makeup recommendation systems are innovative AI-driven tools designed to simplify the process of finding cosmetic products that match an individual’s unique complexion. These technologies aim to personalize the beauty experience by offering accurate and efficient recommendations tailored to diverse skin tones.</a:t>
            </a:r>
            <a:endParaRPr sz="1800">
              <a:solidFill>
                <a:schemeClr val="dk1"/>
              </a:solidFill>
            </a:endParaRPr>
          </a:p>
        </p:txBody>
      </p:sp>
      <p:sp>
        <p:nvSpPr>
          <p:cNvPr id="1362" name="Google Shape;1362;p104"/>
          <p:cNvSpPr txBox="1"/>
          <p:nvPr/>
        </p:nvSpPr>
        <p:spPr>
          <a:xfrm>
            <a:off x="2125654" y="483698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6"/>
        <p:cNvGrpSpPr/>
        <p:nvPr/>
      </p:nvGrpSpPr>
      <p:grpSpPr>
        <a:xfrm>
          <a:off x="0" y="0"/>
          <a:ext cx="0" cy="0"/>
          <a:chOff x="0" y="0"/>
          <a:chExt cx="0" cy="0"/>
        </a:xfrm>
      </p:grpSpPr>
      <p:pic>
        <p:nvPicPr>
          <p:cNvPr id="1367" name="Google Shape;1367;p105"/>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368" name="Google Shape;1368;p105"/>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369" name="Google Shape;1369;p105"/>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370" name="Google Shape;1370;p105"/>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371" name="Google Shape;1371;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93</a:t>
            </a:fld>
            <a:endParaRPr/>
          </a:p>
        </p:txBody>
      </p:sp>
      <p:sp>
        <p:nvSpPr>
          <p:cNvPr id="1372" name="Google Shape;1372;p105"/>
          <p:cNvSpPr txBox="1"/>
          <p:nvPr/>
        </p:nvSpPr>
        <p:spPr>
          <a:xfrm>
            <a:off x="174000" y="178325"/>
            <a:ext cx="87558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111111"/>
                </a:solidFill>
              </a:rPr>
              <a:t>Importance of Skin Tone Detection</a:t>
            </a:r>
            <a:endParaRPr sz="1800" b="1">
              <a:solidFill>
                <a:srgbClr val="111111"/>
              </a:solidFill>
            </a:endParaRPr>
          </a:p>
          <a:p>
            <a:pPr marL="0" lvl="0" indent="0" algn="l" rtl="0">
              <a:spcBef>
                <a:spcPts val="0"/>
              </a:spcBef>
              <a:spcAft>
                <a:spcPts val="0"/>
              </a:spcAft>
              <a:buNone/>
            </a:pPr>
            <a:endParaRPr sz="1800" b="1">
              <a:solidFill>
                <a:srgbClr val="111111"/>
              </a:solidFill>
            </a:endParaRPr>
          </a:p>
          <a:p>
            <a:pPr marL="0" lvl="0" indent="0" algn="l" rtl="0">
              <a:spcBef>
                <a:spcPts val="0"/>
              </a:spcBef>
              <a:spcAft>
                <a:spcPts val="0"/>
              </a:spcAft>
              <a:buNone/>
            </a:pPr>
            <a:r>
              <a:rPr lang="en-GB" sz="1700">
                <a:solidFill>
                  <a:schemeClr val="dk1"/>
                </a:solidFill>
              </a:rPr>
              <a:t>Human skin tones come in many different shades, affected by factors like genetics, where a person lives, and their surroundings. The first step in giving users makeup recommendations that match their natural look is to correctly identify their skin tone, which is usually grouped into fair, medium, or dark categories</a:t>
            </a:r>
            <a:r>
              <a:rPr lang="en-GB" sz="1800" b="1">
                <a:solidFill>
                  <a:srgbClr val="111111"/>
                </a:solidFill>
              </a:rPr>
              <a:t>.</a:t>
            </a:r>
            <a:endParaRPr sz="1800" b="1">
              <a:solidFill>
                <a:srgbClr val="111111"/>
              </a:solidFill>
            </a:endParaRPr>
          </a:p>
        </p:txBody>
      </p:sp>
      <p:sp>
        <p:nvSpPr>
          <p:cNvPr id="1373" name="Google Shape;1373;p105"/>
          <p:cNvSpPr txBox="1"/>
          <p:nvPr/>
        </p:nvSpPr>
        <p:spPr>
          <a:xfrm>
            <a:off x="174000" y="2092200"/>
            <a:ext cx="82122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chemeClr val="dk1"/>
                </a:solidFill>
              </a:rPr>
              <a:t>How Makeup Recommendations Work</a:t>
            </a:r>
            <a:endParaRPr sz="1800" b="1">
              <a:solidFill>
                <a:schemeClr val="dk1"/>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GB" sz="1700">
                <a:solidFill>
                  <a:schemeClr val="dk1"/>
                </a:solidFill>
              </a:rPr>
              <a:t>After figuring out the skin tone, the system recommends products like foundations, concealers, and other cosmetics that suit the user's skin. It does this by comparing the skin tone with a product database, making sure the recommendations match undertones such as warm, cool, or neutral.</a:t>
            </a:r>
            <a:endParaRPr sz="1700">
              <a:solidFill>
                <a:schemeClr val="dk1"/>
              </a:solidFill>
            </a:endParaRPr>
          </a:p>
        </p:txBody>
      </p:sp>
      <p:sp>
        <p:nvSpPr>
          <p:cNvPr id="1374" name="Google Shape;1374;p105"/>
          <p:cNvSpPr txBox="1"/>
          <p:nvPr/>
        </p:nvSpPr>
        <p:spPr>
          <a:xfrm>
            <a:off x="2040341" y="483698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8"/>
        <p:cNvGrpSpPr/>
        <p:nvPr/>
      </p:nvGrpSpPr>
      <p:grpSpPr>
        <a:xfrm>
          <a:off x="0" y="0"/>
          <a:ext cx="0" cy="0"/>
          <a:chOff x="0" y="0"/>
          <a:chExt cx="0" cy="0"/>
        </a:xfrm>
      </p:grpSpPr>
      <p:pic>
        <p:nvPicPr>
          <p:cNvPr id="1379" name="Google Shape;1379;p106"/>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380" name="Google Shape;1380;p106"/>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381" name="Google Shape;1381;p106"/>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382" name="Google Shape;1382;p106"/>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383" name="Google Shape;1383;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94</a:t>
            </a:fld>
            <a:endParaRPr/>
          </a:p>
        </p:txBody>
      </p:sp>
      <p:sp>
        <p:nvSpPr>
          <p:cNvPr id="1384" name="Google Shape;1384;p106"/>
          <p:cNvSpPr/>
          <p:nvPr/>
        </p:nvSpPr>
        <p:spPr>
          <a:xfrm>
            <a:off x="348250" y="1545900"/>
            <a:ext cx="3146100" cy="1095300"/>
          </a:xfrm>
          <a:prstGeom prst="homePlate">
            <a:avLst>
              <a:gd name="adj" fmla="val 50000"/>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Calibri"/>
                <a:ea typeface="Calibri"/>
                <a:cs typeface="Calibri"/>
                <a:sym typeface="Calibri"/>
              </a:rPr>
              <a:t>Research Problem</a:t>
            </a:r>
            <a:endParaRPr sz="1700" b="1">
              <a:solidFill>
                <a:schemeClr val="lt1"/>
              </a:solidFill>
              <a:latin typeface="Calibri"/>
              <a:ea typeface="Calibri"/>
              <a:cs typeface="Calibri"/>
              <a:sym typeface="Calibri"/>
            </a:endParaRPr>
          </a:p>
        </p:txBody>
      </p:sp>
      <p:sp>
        <p:nvSpPr>
          <p:cNvPr id="1385" name="Google Shape;1385;p106"/>
          <p:cNvSpPr txBox="1"/>
          <p:nvPr/>
        </p:nvSpPr>
        <p:spPr>
          <a:xfrm>
            <a:off x="3673050" y="154125"/>
            <a:ext cx="46446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solidFill>
                  <a:srgbClr val="111111"/>
                </a:solidFill>
              </a:rPr>
              <a:t>Dataset Bias</a:t>
            </a:r>
            <a:r>
              <a:rPr lang="en-GB" sz="1500">
                <a:solidFill>
                  <a:srgbClr val="111111"/>
                </a:solidFill>
              </a:rPr>
              <a:t> : The model may not work well for all skin tones because the data used for training doesn't include enough variety.</a:t>
            </a:r>
            <a:endParaRPr sz="1500">
              <a:solidFill>
                <a:srgbClr val="111111"/>
              </a:solidFill>
            </a:endParaRPr>
          </a:p>
          <a:p>
            <a:pPr marL="0" lvl="0" indent="0" algn="l" rtl="0">
              <a:spcBef>
                <a:spcPts val="0"/>
              </a:spcBef>
              <a:spcAft>
                <a:spcPts val="0"/>
              </a:spcAft>
              <a:buNone/>
            </a:pPr>
            <a:endParaRPr sz="1500">
              <a:solidFill>
                <a:srgbClr val="111111"/>
              </a:solidFill>
            </a:endParaRPr>
          </a:p>
          <a:p>
            <a:pPr marL="0" lvl="0" indent="0" algn="l" rtl="0">
              <a:spcBef>
                <a:spcPts val="0"/>
              </a:spcBef>
              <a:spcAft>
                <a:spcPts val="0"/>
              </a:spcAft>
              <a:buNone/>
            </a:pPr>
            <a:r>
              <a:rPr lang="en-GB" sz="1500" b="1">
                <a:solidFill>
                  <a:schemeClr val="dk1"/>
                </a:solidFill>
              </a:rPr>
              <a:t>Variations in Skin Tone</a:t>
            </a:r>
            <a:r>
              <a:rPr lang="en-GB" sz="1300">
                <a:solidFill>
                  <a:schemeClr val="dk1"/>
                </a:solidFill>
              </a:rPr>
              <a:t>: </a:t>
            </a:r>
            <a:r>
              <a:rPr lang="en-GB" sz="1500">
                <a:solidFill>
                  <a:schemeClr val="dk1"/>
                </a:solidFill>
              </a:rPr>
              <a:t>Different lighting and camera qualities can make it hard to get accurate results for skin tone identification.</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GB" sz="1500" b="1">
                <a:solidFill>
                  <a:schemeClr val="dk1"/>
                </a:solidFill>
              </a:rPr>
              <a:t>Inconsistent Labels: </a:t>
            </a:r>
            <a:r>
              <a:rPr lang="en-GB" sz="1500">
                <a:solidFill>
                  <a:schemeClr val="dk1"/>
                </a:solidFill>
              </a:rPr>
              <a:t> People use different ways to describe skin tones, making it hard to agree on one system.</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GB" sz="1500" b="1">
                <a:solidFill>
                  <a:schemeClr val="dk1"/>
                </a:solidFill>
              </a:rPr>
              <a:t>Makeup Matching: </a:t>
            </a:r>
            <a:r>
              <a:rPr lang="en-GB" sz="1500">
                <a:solidFill>
                  <a:schemeClr val="dk1"/>
                </a:solidFill>
              </a:rPr>
              <a:t>Finding the right makeup is tough because it needs to consider more than just skin tone, like undertones.</a:t>
            </a:r>
            <a:endParaRPr sz="1500">
              <a:solidFill>
                <a:schemeClr val="dk1"/>
              </a:solidFill>
            </a:endParaRPr>
          </a:p>
        </p:txBody>
      </p:sp>
      <p:sp>
        <p:nvSpPr>
          <p:cNvPr id="1386" name="Google Shape;1386;p106"/>
          <p:cNvSpPr txBox="1"/>
          <p:nvPr/>
        </p:nvSpPr>
        <p:spPr>
          <a:xfrm>
            <a:off x="2040341" y="483698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0"/>
        <p:cNvGrpSpPr/>
        <p:nvPr/>
      </p:nvGrpSpPr>
      <p:grpSpPr>
        <a:xfrm>
          <a:off x="0" y="0"/>
          <a:ext cx="0" cy="0"/>
          <a:chOff x="0" y="0"/>
          <a:chExt cx="0" cy="0"/>
        </a:xfrm>
      </p:grpSpPr>
      <p:pic>
        <p:nvPicPr>
          <p:cNvPr id="1391" name="Google Shape;1391;p107"/>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392" name="Google Shape;1392;p107"/>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393" name="Google Shape;1393;p107"/>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394" name="Google Shape;1394;p107"/>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395" name="Google Shape;1395;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95</a:t>
            </a:fld>
            <a:endParaRPr/>
          </a:p>
        </p:txBody>
      </p:sp>
      <p:sp>
        <p:nvSpPr>
          <p:cNvPr id="1396" name="Google Shape;1396;p107"/>
          <p:cNvSpPr txBox="1"/>
          <p:nvPr/>
        </p:nvSpPr>
        <p:spPr>
          <a:xfrm>
            <a:off x="736575" y="369150"/>
            <a:ext cx="3833700" cy="338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500"/>
              <a:buFont typeface="Arial"/>
              <a:buNone/>
            </a:pPr>
            <a:r>
              <a:rPr lang="en-GB" sz="2200">
                <a:solidFill>
                  <a:srgbClr val="242424"/>
                </a:solidFill>
              </a:rPr>
              <a:t>Specific &amp; Sub Objectives</a:t>
            </a:r>
            <a:endParaRPr sz="2200">
              <a:solidFill>
                <a:srgbClr val="242424"/>
              </a:solidFill>
            </a:endParaRPr>
          </a:p>
        </p:txBody>
      </p:sp>
      <p:grpSp>
        <p:nvGrpSpPr>
          <p:cNvPr id="1397" name="Google Shape;1397;p107"/>
          <p:cNvGrpSpPr/>
          <p:nvPr/>
        </p:nvGrpSpPr>
        <p:grpSpPr>
          <a:xfrm>
            <a:off x="77058" y="839076"/>
            <a:ext cx="3927868" cy="3167702"/>
            <a:chOff x="184675" y="1327525"/>
            <a:chExt cx="3167125" cy="2985300"/>
          </a:xfrm>
        </p:grpSpPr>
        <p:grpSp>
          <p:nvGrpSpPr>
            <p:cNvPr id="1398" name="Google Shape;1398;p107"/>
            <p:cNvGrpSpPr/>
            <p:nvPr/>
          </p:nvGrpSpPr>
          <p:grpSpPr>
            <a:xfrm>
              <a:off x="184675" y="1327525"/>
              <a:ext cx="3006600" cy="2985300"/>
              <a:chOff x="3481250" y="1229875"/>
              <a:chExt cx="3006600" cy="2985300"/>
            </a:xfrm>
          </p:grpSpPr>
          <p:sp>
            <p:nvSpPr>
              <p:cNvPr id="1399" name="Google Shape;1399;p107"/>
              <p:cNvSpPr/>
              <p:nvPr/>
            </p:nvSpPr>
            <p:spPr>
              <a:xfrm>
                <a:off x="3481250" y="1229875"/>
                <a:ext cx="3006600" cy="2985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00" name="Google Shape;1400;p107"/>
              <p:cNvSpPr txBox="1"/>
              <p:nvPr/>
            </p:nvSpPr>
            <p:spPr>
              <a:xfrm>
                <a:off x="3969200" y="1229875"/>
                <a:ext cx="20307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Calibri"/>
                    <a:ea typeface="Calibri"/>
                    <a:cs typeface="Calibri"/>
                    <a:sym typeface="Calibri"/>
                  </a:rPr>
                  <a:t>Specific Objective</a:t>
                </a:r>
                <a:endParaRPr sz="1800" b="1">
                  <a:solidFill>
                    <a:schemeClr val="lt1"/>
                  </a:solidFill>
                  <a:latin typeface="Calibri"/>
                  <a:ea typeface="Calibri"/>
                  <a:cs typeface="Calibri"/>
                  <a:sym typeface="Calibri"/>
                </a:endParaRPr>
              </a:p>
            </p:txBody>
          </p:sp>
        </p:grpSp>
        <p:sp>
          <p:nvSpPr>
            <p:cNvPr id="1401" name="Google Shape;1401;p107"/>
            <p:cNvSpPr txBox="1"/>
            <p:nvPr/>
          </p:nvSpPr>
          <p:spPr>
            <a:xfrm>
              <a:off x="345200" y="1735825"/>
              <a:ext cx="3006600" cy="3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grpSp>
      <p:grpSp>
        <p:nvGrpSpPr>
          <p:cNvPr id="1402" name="Google Shape;1402;p107"/>
          <p:cNvGrpSpPr/>
          <p:nvPr/>
        </p:nvGrpSpPr>
        <p:grpSpPr>
          <a:xfrm>
            <a:off x="4218668" y="906375"/>
            <a:ext cx="4623479" cy="3167599"/>
            <a:chOff x="3449050" y="1041026"/>
            <a:chExt cx="5422800" cy="3558300"/>
          </a:xfrm>
        </p:grpSpPr>
        <p:grpSp>
          <p:nvGrpSpPr>
            <p:cNvPr id="1403" name="Google Shape;1403;p107"/>
            <p:cNvGrpSpPr/>
            <p:nvPr/>
          </p:nvGrpSpPr>
          <p:grpSpPr>
            <a:xfrm>
              <a:off x="3449050" y="1041026"/>
              <a:ext cx="5422800" cy="3558300"/>
              <a:chOff x="3449050" y="1041026"/>
              <a:chExt cx="5422800" cy="3558300"/>
            </a:xfrm>
          </p:grpSpPr>
          <p:sp>
            <p:nvSpPr>
              <p:cNvPr id="1404" name="Google Shape;1404;p107"/>
              <p:cNvSpPr/>
              <p:nvPr/>
            </p:nvSpPr>
            <p:spPr>
              <a:xfrm>
                <a:off x="3449050" y="1041026"/>
                <a:ext cx="5422800" cy="3558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05" name="Google Shape;1405;p107"/>
              <p:cNvSpPr txBox="1"/>
              <p:nvPr/>
            </p:nvSpPr>
            <p:spPr>
              <a:xfrm>
                <a:off x="5145100" y="1099750"/>
                <a:ext cx="2030700" cy="30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solidFill>
                      <a:schemeClr val="lt1"/>
                    </a:solidFill>
                    <a:latin typeface="Calibri"/>
                    <a:ea typeface="Calibri"/>
                    <a:cs typeface="Calibri"/>
                    <a:sym typeface="Calibri"/>
                  </a:rPr>
                  <a:t>Sub Objective</a:t>
                </a:r>
                <a:endParaRPr sz="1800" b="1">
                  <a:solidFill>
                    <a:schemeClr val="lt1"/>
                  </a:solidFill>
                  <a:latin typeface="Calibri"/>
                  <a:ea typeface="Calibri"/>
                  <a:cs typeface="Calibri"/>
                  <a:sym typeface="Calibri"/>
                </a:endParaRPr>
              </a:p>
            </p:txBody>
          </p:sp>
        </p:grpSp>
        <p:sp>
          <p:nvSpPr>
            <p:cNvPr id="1406" name="Google Shape;1406;p107"/>
            <p:cNvSpPr txBox="1"/>
            <p:nvPr/>
          </p:nvSpPr>
          <p:spPr>
            <a:xfrm>
              <a:off x="3449050" y="1538375"/>
              <a:ext cx="5290200" cy="2374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300" b="1">
                  <a:solidFill>
                    <a:schemeClr val="lt1"/>
                  </a:solidFill>
                </a:rPr>
                <a:t>Data Collection and Labeling</a:t>
              </a:r>
              <a:r>
                <a:rPr lang="en-GB" sz="1300">
                  <a:solidFill>
                    <a:schemeClr val="lt1"/>
                  </a:solidFill>
                </a:rPr>
                <a:t>: Collect a wide range of images showing different skin tones and make sure each image is labeled correctly. This will help train the model. Both manual and automatic methods will be used for labeling.</a:t>
              </a:r>
              <a:endParaRPr sz="1300">
                <a:solidFill>
                  <a:schemeClr val="lt1"/>
                </a:solidFill>
              </a:endParaRPr>
            </a:p>
            <a:p>
              <a:pPr marL="0" lvl="0" indent="0" algn="just" rtl="0">
                <a:spcBef>
                  <a:spcPts val="1000"/>
                </a:spcBef>
                <a:spcAft>
                  <a:spcPts val="1000"/>
                </a:spcAft>
                <a:buNone/>
              </a:pPr>
              <a:r>
                <a:rPr lang="en-GB" sz="1300" b="1">
                  <a:solidFill>
                    <a:schemeClr val="lt1"/>
                  </a:solidFill>
                </a:rPr>
                <a:t>Model Optimization and Testing</a:t>
              </a:r>
              <a:r>
                <a:rPr lang="en-GB" sz="1300">
                  <a:solidFill>
                    <a:schemeClr val="lt1"/>
                  </a:solidFill>
                </a:rPr>
                <a:t>: Improve the trained model to make it more accurate, ensuring it works well with new, unseen data. This involves using methods like adding more data and testing it in different ways.</a:t>
              </a:r>
              <a:endParaRPr sz="1300">
                <a:solidFill>
                  <a:schemeClr val="lt1"/>
                </a:solidFill>
              </a:endParaRPr>
            </a:p>
          </p:txBody>
        </p:sp>
      </p:grpSp>
      <p:sp>
        <p:nvSpPr>
          <p:cNvPr id="1407" name="Google Shape;1407;p107"/>
          <p:cNvSpPr txBox="1"/>
          <p:nvPr/>
        </p:nvSpPr>
        <p:spPr>
          <a:xfrm>
            <a:off x="407875" y="1374175"/>
            <a:ext cx="32544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chemeClr val="lt1"/>
                </a:solidFill>
              </a:rPr>
              <a:t>Develop a Skin Tone Classification System</a:t>
            </a:r>
            <a:r>
              <a:rPr lang="en-GB" sz="1200">
                <a:solidFill>
                  <a:schemeClr val="lt1"/>
                </a:solidFill>
              </a:rPr>
              <a:t>: Build a machine learning model that can correctly identify a person’s skin tone (fair, medium, or dark) from an image. This system will help give more personalized and inclusive makeup recommendations.</a:t>
            </a:r>
            <a:endParaRPr sz="1200">
              <a:solidFill>
                <a:schemeClr val="lt1"/>
              </a:solidFill>
            </a:endParaRPr>
          </a:p>
          <a:p>
            <a:pPr marL="0" lvl="0" indent="0" algn="l" rtl="0">
              <a:spcBef>
                <a:spcPts val="0"/>
              </a:spcBef>
              <a:spcAft>
                <a:spcPts val="0"/>
              </a:spcAft>
              <a:buClr>
                <a:schemeClr val="dk1"/>
              </a:buClr>
              <a:buSzPts val="1100"/>
              <a:buFont typeface="Arial"/>
              <a:buNone/>
            </a:pPr>
            <a:endParaRPr sz="1200">
              <a:solidFill>
                <a:schemeClr val="lt1"/>
              </a:solidFill>
            </a:endParaRPr>
          </a:p>
          <a:p>
            <a:pPr marL="0" lvl="0" indent="0" algn="l" rtl="0">
              <a:spcBef>
                <a:spcPts val="0"/>
              </a:spcBef>
              <a:spcAft>
                <a:spcPts val="0"/>
              </a:spcAft>
              <a:buNone/>
            </a:pPr>
            <a:r>
              <a:rPr lang="en-GB" sz="1200" b="1">
                <a:solidFill>
                  <a:schemeClr val="lt1"/>
                </a:solidFill>
              </a:rPr>
              <a:t>Recommend Foundation Shades</a:t>
            </a:r>
            <a:r>
              <a:rPr lang="en-GB" sz="1200">
                <a:solidFill>
                  <a:schemeClr val="lt1"/>
                </a:solidFill>
              </a:rPr>
              <a:t>: Develop a smart system that suggests the best foundation shades based on the skin tone detected. The system should provide accurate and diverse suggestions to match different skin tones.</a:t>
            </a:r>
            <a:endParaRPr sz="1900">
              <a:solidFill>
                <a:schemeClr val="dk2"/>
              </a:solidFill>
            </a:endParaRPr>
          </a:p>
        </p:txBody>
      </p:sp>
      <p:sp>
        <p:nvSpPr>
          <p:cNvPr id="1408" name="Google Shape;1408;p107"/>
          <p:cNvSpPr txBox="1"/>
          <p:nvPr/>
        </p:nvSpPr>
        <p:spPr>
          <a:xfrm>
            <a:off x="2040341" y="488003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2"/>
        <p:cNvGrpSpPr/>
        <p:nvPr/>
      </p:nvGrpSpPr>
      <p:grpSpPr>
        <a:xfrm>
          <a:off x="0" y="0"/>
          <a:ext cx="0" cy="0"/>
          <a:chOff x="0" y="0"/>
          <a:chExt cx="0" cy="0"/>
        </a:xfrm>
      </p:grpSpPr>
      <p:pic>
        <p:nvPicPr>
          <p:cNvPr id="1413" name="Google Shape;1413;p108"/>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414" name="Google Shape;1414;p108"/>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415" name="Google Shape;1415;p108"/>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416" name="Google Shape;1416;p108"/>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417" name="Google Shape;1417;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96</a:t>
            </a:fld>
            <a:endParaRPr/>
          </a:p>
        </p:txBody>
      </p:sp>
      <p:sp>
        <p:nvSpPr>
          <p:cNvPr id="1418" name="Google Shape;1418;p108"/>
          <p:cNvSpPr txBox="1"/>
          <p:nvPr/>
        </p:nvSpPr>
        <p:spPr>
          <a:xfrm>
            <a:off x="245825" y="-359525"/>
            <a:ext cx="3759000" cy="62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GB" sz="4700" b="1">
                <a:solidFill>
                  <a:schemeClr val="dk1"/>
                </a:solidFill>
                <a:latin typeface="Verdana"/>
                <a:ea typeface="Verdana"/>
                <a:cs typeface="Verdana"/>
                <a:sym typeface="Verdana"/>
              </a:rPr>
            </a:br>
            <a:r>
              <a:rPr lang="en-GB" sz="2800" b="1">
                <a:solidFill>
                  <a:schemeClr val="dk1"/>
                </a:solidFill>
                <a:latin typeface="Verdana"/>
                <a:ea typeface="Verdana"/>
                <a:cs typeface="Verdana"/>
                <a:sym typeface="Verdana"/>
              </a:rPr>
              <a:t>METHODOLOGY</a:t>
            </a:r>
            <a:endParaRPr sz="2800" b="1">
              <a:solidFill>
                <a:schemeClr val="dk1"/>
              </a:solidFill>
              <a:latin typeface="Verdana"/>
              <a:ea typeface="Verdana"/>
              <a:cs typeface="Verdana"/>
              <a:sym typeface="Verdana"/>
            </a:endParaRPr>
          </a:p>
        </p:txBody>
      </p:sp>
      <p:sp>
        <p:nvSpPr>
          <p:cNvPr id="1419" name="Google Shape;1419;p108"/>
          <p:cNvSpPr txBox="1"/>
          <p:nvPr/>
        </p:nvSpPr>
        <p:spPr>
          <a:xfrm>
            <a:off x="4973975" y="2124163"/>
            <a:ext cx="31893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i="1">
                <a:solidFill>
                  <a:schemeClr val="dk1"/>
                </a:solidFill>
                <a:latin typeface="Comic Sans MS"/>
                <a:ea typeface="Comic Sans MS"/>
                <a:cs typeface="Comic Sans MS"/>
                <a:sym typeface="Comic Sans MS"/>
              </a:rPr>
              <a:t>System Overview Diagram</a:t>
            </a:r>
            <a:endParaRPr sz="1700" i="1">
              <a:solidFill>
                <a:schemeClr val="dk1"/>
              </a:solidFill>
              <a:latin typeface="Comic Sans MS"/>
              <a:ea typeface="Comic Sans MS"/>
              <a:cs typeface="Comic Sans MS"/>
              <a:sym typeface="Comic Sans MS"/>
            </a:endParaRPr>
          </a:p>
        </p:txBody>
      </p:sp>
      <p:pic>
        <p:nvPicPr>
          <p:cNvPr id="1420" name="Google Shape;1420;p108"/>
          <p:cNvPicPr preferRelativeResize="0"/>
          <p:nvPr/>
        </p:nvPicPr>
        <p:blipFill>
          <a:blip r:embed="rId6">
            <a:alphaModFix/>
          </a:blip>
          <a:stretch>
            <a:fillRect/>
          </a:stretch>
        </p:blipFill>
        <p:spPr>
          <a:xfrm>
            <a:off x="1345775" y="815675"/>
            <a:ext cx="3336074" cy="3336074"/>
          </a:xfrm>
          <a:prstGeom prst="rect">
            <a:avLst/>
          </a:prstGeom>
          <a:noFill/>
          <a:ln>
            <a:noFill/>
          </a:ln>
        </p:spPr>
      </p:pic>
      <p:sp>
        <p:nvSpPr>
          <p:cNvPr id="1421" name="Google Shape;1421;p108"/>
          <p:cNvSpPr txBox="1"/>
          <p:nvPr/>
        </p:nvSpPr>
        <p:spPr>
          <a:xfrm>
            <a:off x="2040341" y="4857809"/>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5"/>
        <p:cNvGrpSpPr/>
        <p:nvPr/>
      </p:nvGrpSpPr>
      <p:grpSpPr>
        <a:xfrm>
          <a:off x="0" y="0"/>
          <a:ext cx="0" cy="0"/>
          <a:chOff x="0" y="0"/>
          <a:chExt cx="0" cy="0"/>
        </a:xfrm>
      </p:grpSpPr>
      <p:pic>
        <p:nvPicPr>
          <p:cNvPr id="1426" name="Google Shape;1426;p109"/>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427" name="Google Shape;1427;p109"/>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428" name="Google Shape;1428;p109"/>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8/10/2024</a:t>
            </a:r>
            <a:endParaRPr sz="700" b="0" i="0" u="none" strike="noStrike" cap="none">
              <a:solidFill>
                <a:srgbClr val="000000"/>
              </a:solidFill>
              <a:latin typeface="Arial"/>
              <a:ea typeface="Arial"/>
              <a:cs typeface="Arial"/>
              <a:sym typeface="Arial"/>
            </a:endParaRPr>
          </a:p>
        </p:txBody>
      </p:sp>
      <p:pic>
        <p:nvPicPr>
          <p:cNvPr id="1429" name="Google Shape;1429;p109"/>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430" name="Google Shape;1430;p109"/>
          <p:cNvSpPr txBox="1"/>
          <p:nvPr/>
        </p:nvSpPr>
        <p:spPr>
          <a:xfrm>
            <a:off x="7443465" y="4867725"/>
            <a:ext cx="794700" cy="107700"/>
          </a:xfrm>
          <a:prstGeom prst="rect">
            <a:avLst/>
          </a:prstGeom>
          <a:noFill/>
          <a:ln>
            <a:noFill/>
          </a:ln>
        </p:spPr>
        <p:txBody>
          <a:bodyPr spcFirstLastPara="1" wrap="square" lIns="0" tIns="0" rIns="0" bIns="0" anchor="t" anchorCtr="0">
            <a:spAutoFit/>
          </a:bodyPr>
          <a:lstStyle/>
          <a:p>
            <a:pPr marL="0" marR="0" lvl="0" indent="0" algn="l" rtl="0">
              <a:lnSpc>
                <a:spcPct val="130014"/>
              </a:lnSpc>
              <a:spcBef>
                <a:spcPts val="0"/>
              </a:spcBef>
              <a:spcAft>
                <a:spcPts val="0"/>
              </a:spcAft>
              <a:buClr>
                <a:srgbClr val="000000"/>
              </a:buClr>
              <a:buSzPts val="1000"/>
              <a:buFont typeface="Arial"/>
              <a:buNone/>
            </a:pPr>
            <a:endParaRPr sz="700" b="0" i="0" u="none" strike="noStrike" cap="none">
              <a:solidFill>
                <a:schemeClr val="dk1"/>
              </a:solidFill>
              <a:latin typeface="Arial"/>
              <a:ea typeface="Arial"/>
              <a:cs typeface="Arial"/>
              <a:sym typeface="Arial"/>
            </a:endParaRPr>
          </a:p>
        </p:txBody>
      </p:sp>
      <p:sp>
        <p:nvSpPr>
          <p:cNvPr id="1431" name="Google Shape;1431;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97</a:t>
            </a:fld>
            <a:endParaRPr/>
          </a:p>
        </p:txBody>
      </p:sp>
      <p:sp>
        <p:nvSpPr>
          <p:cNvPr id="1432" name="Google Shape;1432;p109"/>
          <p:cNvSpPr txBox="1"/>
          <p:nvPr/>
        </p:nvSpPr>
        <p:spPr>
          <a:xfrm>
            <a:off x="253494" y="265728"/>
            <a:ext cx="5997000" cy="384900"/>
          </a:xfrm>
          <a:prstGeom prst="rect">
            <a:avLst/>
          </a:prstGeom>
          <a:noFill/>
          <a:ln>
            <a:noFill/>
          </a:ln>
        </p:spPr>
        <p:txBody>
          <a:bodyPr spcFirstLastPara="1" wrap="square" lIns="0" tIns="0" rIns="0" bIns="0" anchor="t" anchorCtr="0">
            <a:spAutoFit/>
          </a:bodyPr>
          <a:lstStyle/>
          <a:p>
            <a:pPr marL="0" marR="0" lvl="0" indent="0" algn="ctr" rtl="0">
              <a:lnSpc>
                <a:spcPct val="129992"/>
              </a:lnSpc>
              <a:spcBef>
                <a:spcPts val="0"/>
              </a:spcBef>
              <a:spcAft>
                <a:spcPts val="0"/>
              </a:spcAft>
              <a:buClr>
                <a:srgbClr val="000000"/>
              </a:buClr>
              <a:buSzPts val="2500"/>
              <a:buFont typeface="Arial"/>
              <a:buNone/>
            </a:pPr>
            <a:r>
              <a:rPr lang="en-GB" sz="2500" b="1" i="0" u="none" strike="noStrike" cap="none">
                <a:solidFill>
                  <a:srgbClr val="242424"/>
                </a:solidFill>
              </a:rPr>
              <a:t>Technologie</a:t>
            </a:r>
            <a:r>
              <a:rPr lang="en-GB" sz="2500" b="1">
                <a:solidFill>
                  <a:srgbClr val="242424"/>
                </a:solidFill>
              </a:rPr>
              <a:t>s,Tools &amp; Algorithms</a:t>
            </a:r>
            <a:endParaRPr sz="700" b="1" i="0" u="none" strike="noStrike" cap="none">
              <a:solidFill>
                <a:srgbClr val="000000"/>
              </a:solidFill>
            </a:endParaRPr>
          </a:p>
        </p:txBody>
      </p:sp>
      <p:grpSp>
        <p:nvGrpSpPr>
          <p:cNvPr id="1433" name="Google Shape;1433;p109"/>
          <p:cNvGrpSpPr/>
          <p:nvPr/>
        </p:nvGrpSpPr>
        <p:grpSpPr>
          <a:xfrm>
            <a:off x="491541" y="901588"/>
            <a:ext cx="2161880" cy="3167702"/>
            <a:chOff x="184675" y="1327525"/>
            <a:chExt cx="3167125" cy="2985300"/>
          </a:xfrm>
        </p:grpSpPr>
        <p:grpSp>
          <p:nvGrpSpPr>
            <p:cNvPr id="1434" name="Google Shape;1434;p109"/>
            <p:cNvGrpSpPr/>
            <p:nvPr/>
          </p:nvGrpSpPr>
          <p:grpSpPr>
            <a:xfrm>
              <a:off x="184675" y="1327525"/>
              <a:ext cx="3006600" cy="2985300"/>
              <a:chOff x="3481250" y="1229875"/>
              <a:chExt cx="3006600" cy="2985300"/>
            </a:xfrm>
          </p:grpSpPr>
          <p:sp>
            <p:nvSpPr>
              <p:cNvPr id="1435" name="Google Shape;1435;p109"/>
              <p:cNvSpPr/>
              <p:nvPr/>
            </p:nvSpPr>
            <p:spPr>
              <a:xfrm>
                <a:off x="3481250" y="1229875"/>
                <a:ext cx="3006600" cy="2985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36" name="Google Shape;1436;p109"/>
              <p:cNvSpPr txBox="1"/>
              <p:nvPr/>
            </p:nvSpPr>
            <p:spPr>
              <a:xfrm>
                <a:off x="3969200" y="1229875"/>
                <a:ext cx="20307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sp>
          <p:nvSpPr>
            <p:cNvPr id="1437" name="Google Shape;1437;p109"/>
            <p:cNvSpPr txBox="1"/>
            <p:nvPr/>
          </p:nvSpPr>
          <p:spPr>
            <a:xfrm>
              <a:off x="345200" y="1735825"/>
              <a:ext cx="3006600" cy="3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grpSp>
      <p:grpSp>
        <p:nvGrpSpPr>
          <p:cNvPr id="1438" name="Google Shape;1438;p109"/>
          <p:cNvGrpSpPr/>
          <p:nvPr/>
        </p:nvGrpSpPr>
        <p:grpSpPr>
          <a:xfrm>
            <a:off x="3265991" y="901588"/>
            <a:ext cx="2161880" cy="3167702"/>
            <a:chOff x="184675" y="1327525"/>
            <a:chExt cx="3167125" cy="2985300"/>
          </a:xfrm>
        </p:grpSpPr>
        <p:grpSp>
          <p:nvGrpSpPr>
            <p:cNvPr id="1439" name="Google Shape;1439;p109"/>
            <p:cNvGrpSpPr/>
            <p:nvPr/>
          </p:nvGrpSpPr>
          <p:grpSpPr>
            <a:xfrm>
              <a:off x="184675" y="1327525"/>
              <a:ext cx="3006600" cy="2985300"/>
              <a:chOff x="3481250" y="1229875"/>
              <a:chExt cx="3006600" cy="2985300"/>
            </a:xfrm>
          </p:grpSpPr>
          <p:sp>
            <p:nvSpPr>
              <p:cNvPr id="1440" name="Google Shape;1440;p109"/>
              <p:cNvSpPr/>
              <p:nvPr/>
            </p:nvSpPr>
            <p:spPr>
              <a:xfrm>
                <a:off x="3481250" y="1229875"/>
                <a:ext cx="3006600" cy="2985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41" name="Google Shape;1441;p109"/>
              <p:cNvSpPr txBox="1"/>
              <p:nvPr/>
            </p:nvSpPr>
            <p:spPr>
              <a:xfrm>
                <a:off x="3969200" y="1229875"/>
                <a:ext cx="20307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sp>
          <p:nvSpPr>
            <p:cNvPr id="1442" name="Google Shape;1442;p109"/>
            <p:cNvSpPr txBox="1"/>
            <p:nvPr/>
          </p:nvSpPr>
          <p:spPr>
            <a:xfrm>
              <a:off x="345200" y="1735825"/>
              <a:ext cx="3006600" cy="3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grpSp>
      <p:grpSp>
        <p:nvGrpSpPr>
          <p:cNvPr id="1443" name="Google Shape;1443;p109"/>
          <p:cNvGrpSpPr/>
          <p:nvPr/>
        </p:nvGrpSpPr>
        <p:grpSpPr>
          <a:xfrm>
            <a:off x="6338466" y="901588"/>
            <a:ext cx="2161880" cy="3167702"/>
            <a:chOff x="184675" y="1327525"/>
            <a:chExt cx="3167125" cy="2985300"/>
          </a:xfrm>
        </p:grpSpPr>
        <p:grpSp>
          <p:nvGrpSpPr>
            <p:cNvPr id="1444" name="Google Shape;1444;p109"/>
            <p:cNvGrpSpPr/>
            <p:nvPr/>
          </p:nvGrpSpPr>
          <p:grpSpPr>
            <a:xfrm>
              <a:off x="184675" y="1327525"/>
              <a:ext cx="3006600" cy="2985300"/>
              <a:chOff x="3481250" y="1229875"/>
              <a:chExt cx="3006600" cy="2985300"/>
            </a:xfrm>
          </p:grpSpPr>
          <p:sp>
            <p:nvSpPr>
              <p:cNvPr id="1445" name="Google Shape;1445;p109"/>
              <p:cNvSpPr/>
              <p:nvPr/>
            </p:nvSpPr>
            <p:spPr>
              <a:xfrm>
                <a:off x="3481250" y="1229875"/>
                <a:ext cx="3006600" cy="2985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46" name="Google Shape;1446;p109"/>
              <p:cNvSpPr txBox="1"/>
              <p:nvPr/>
            </p:nvSpPr>
            <p:spPr>
              <a:xfrm>
                <a:off x="3969200" y="1229875"/>
                <a:ext cx="20307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sp>
          <p:nvSpPr>
            <p:cNvPr id="1447" name="Google Shape;1447;p109"/>
            <p:cNvSpPr txBox="1"/>
            <p:nvPr/>
          </p:nvSpPr>
          <p:spPr>
            <a:xfrm>
              <a:off x="345200" y="1735825"/>
              <a:ext cx="3006600" cy="3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grpSp>
      <p:sp>
        <p:nvSpPr>
          <p:cNvPr id="1448" name="Google Shape;1448;p109"/>
          <p:cNvSpPr txBox="1"/>
          <p:nvPr/>
        </p:nvSpPr>
        <p:spPr>
          <a:xfrm>
            <a:off x="741963" y="1093775"/>
            <a:ext cx="1789500" cy="44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lt1"/>
                </a:solidFill>
              </a:rPr>
              <a:t>Technologies</a:t>
            </a:r>
            <a:endParaRPr sz="1600" b="1">
              <a:solidFill>
                <a:schemeClr val="lt1"/>
              </a:solidFill>
            </a:endParaRPr>
          </a:p>
          <a:p>
            <a:pPr marL="0" lvl="0" indent="0" algn="l" rtl="0">
              <a:spcBef>
                <a:spcPts val="0"/>
              </a:spcBef>
              <a:spcAft>
                <a:spcPts val="0"/>
              </a:spcAft>
              <a:buNone/>
            </a:pPr>
            <a:endParaRPr sz="1600" b="1">
              <a:solidFill>
                <a:schemeClr val="lt1"/>
              </a:solidFill>
            </a:endParaRPr>
          </a:p>
          <a:p>
            <a:pPr marL="0" lvl="0" indent="0" algn="l" rtl="0">
              <a:spcBef>
                <a:spcPts val="0"/>
              </a:spcBef>
              <a:spcAft>
                <a:spcPts val="0"/>
              </a:spcAft>
              <a:buNone/>
            </a:pPr>
            <a:r>
              <a:rPr lang="en-GB">
                <a:solidFill>
                  <a:schemeClr val="lt1"/>
                </a:solidFill>
              </a:rPr>
              <a:t>TensorFlow</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Google Colab</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Keras</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Python</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React Native</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1449" name="Google Shape;1449;p109"/>
          <p:cNvSpPr txBox="1"/>
          <p:nvPr/>
        </p:nvSpPr>
        <p:spPr>
          <a:xfrm>
            <a:off x="6610275" y="1093775"/>
            <a:ext cx="1789500" cy="44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lt1"/>
                </a:solidFill>
              </a:rPr>
              <a:t>Algorithms</a:t>
            </a:r>
            <a:endParaRPr sz="1600" b="1">
              <a:solidFill>
                <a:schemeClr val="lt1"/>
              </a:solidFill>
            </a:endParaRPr>
          </a:p>
        </p:txBody>
      </p:sp>
      <p:sp>
        <p:nvSpPr>
          <p:cNvPr id="1450" name="Google Shape;1450;p109"/>
          <p:cNvSpPr txBox="1"/>
          <p:nvPr/>
        </p:nvSpPr>
        <p:spPr>
          <a:xfrm>
            <a:off x="3861268" y="1093775"/>
            <a:ext cx="794700" cy="44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solidFill>
                  <a:schemeClr val="lt1"/>
                </a:solidFill>
              </a:rPr>
              <a:t>Tools</a:t>
            </a:r>
            <a:endParaRPr sz="1600" b="1">
              <a:solidFill>
                <a:schemeClr val="lt1"/>
              </a:solidFill>
            </a:endParaRPr>
          </a:p>
        </p:txBody>
      </p:sp>
      <p:sp>
        <p:nvSpPr>
          <p:cNvPr id="1451" name="Google Shape;1451;p109"/>
          <p:cNvSpPr txBox="1"/>
          <p:nvPr/>
        </p:nvSpPr>
        <p:spPr>
          <a:xfrm>
            <a:off x="3737100" y="1534175"/>
            <a:ext cx="17895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rPr>
              <a:t>Flask</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OpenCV</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Kaggle</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Github</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VS code</a:t>
            </a:r>
            <a:endParaRPr>
              <a:solidFill>
                <a:schemeClr val="lt1"/>
              </a:solidFill>
            </a:endParaRPr>
          </a:p>
        </p:txBody>
      </p:sp>
      <p:sp>
        <p:nvSpPr>
          <p:cNvPr id="1452" name="Google Shape;1452;p109"/>
          <p:cNvSpPr txBox="1"/>
          <p:nvPr/>
        </p:nvSpPr>
        <p:spPr>
          <a:xfrm>
            <a:off x="6466300" y="1534175"/>
            <a:ext cx="21918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rPr>
              <a:t>Softmax Activation</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CNN</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Transfer Learning</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GB">
                <a:solidFill>
                  <a:schemeClr val="lt1"/>
                </a:solidFill>
              </a:rPr>
              <a:t>Image processing</a:t>
            </a:r>
            <a:endParaRPr>
              <a:solidFill>
                <a:schemeClr val="lt1"/>
              </a:solidFill>
            </a:endParaRPr>
          </a:p>
        </p:txBody>
      </p:sp>
      <p:sp>
        <p:nvSpPr>
          <p:cNvPr id="1453" name="Google Shape;1453;p109"/>
          <p:cNvSpPr txBox="1"/>
          <p:nvPr/>
        </p:nvSpPr>
        <p:spPr>
          <a:xfrm>
            <a:off x="2040341" y="4817509"/>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7"/>
        <p:cNvGrpSpPr/>
        <p:nvPr/>
      </p:nvGrpSpPr>
      <p:grpSpPr>
        <a:xfrm>
          <a:off x="0" y="0"/>
          <a:ext cx="0" cy="0"/>
          <a:chOff x="0" y="0"/>
          <a:chExt cx="0" cy="0"/>
        </a:xfrm>
      </p:grpSpPr>
      <p:pic>
        <p:nvPicPr>
          <p:cNvPr id="1458" name="Google Shape;1458;p110"/>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459" name="Google Shape;1459;p110"/>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460" name="Google Shape;1460;p110"/>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461" name="Google Shape;1461;p110"/>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462" name="Google Shape;1462;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98</a:t>
            </a:fld>
            <a:endParaRPr/>
          </a:p>
        </p:txBody>
      </p:sp>
      <p:grpSp>
        <p:nvGrpSpPr>
          <p:cNvPr id="1463" name="Google Shape;1463;p110"/>
          <p:cNvGrpSpPr/>
          <p:nvPr/>
        </p:nvGrpSpPr>
        <p:grpSpPr>
          <a:xfrm>
            <a:off x="407878" y="944426"/>
            <a:ext cx="4131198" cy="3167702"/>
            <a:chOff x="184675" y="1327525"/>
            <a:chExt cx="3167125" cy="2985300"/>
          </a:xfrm>
        </p:grpSpPr>
        <p:grpSp>
          <p:nvGrpSpPr>
            <p:cNvPr id="1464" name="Google Shape;1464;p110"/>
            <p:cNvGrpSpPr/>
            <p:nvPr/>
          </p:nvGrpSpPr>
          <p:grpSpPr>
            <a:xfrm>
              <a:off x="184675" y="1327525"/>
              <a:ext cx="3006600" cy="2985300"/>
              <a:chOff x="3481250" y="1229875"/>
              <a:chExt cx="3006600" cy="2985300"/>
            </a:xfrm>
          </p:grpSpPr>
          <p:sp>
            <p:nvSpPr>
              <p:cNvPr id="1465" name="Google Shape;1465;p110"/>
              <p:cNvSpPr/>
              <p:nvPr/>
            </p:nvSpPr>
            <p:spPr>
              <a:xfrm>
                <a:off x="3481250" y="1229875"/>
                <a:ext cx="3006600" cy="2985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66" name="Google Shape;1466;p110"/>
              <p:cNvSpPr txBox="1"/>
              <p:nvPr/>
            </p:nvSpPr>
            <p:spPr>
              <a:xfrm>
                <a:off x="3969200" y="1229875"/>
                <a:ext cx="20307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Calibri"/>
                  <a:ea typeface="Calibri"/>
                  <a:cs typeface="Calibri"/>
                  <a:sym typeface="Calibri"/>
                </a:endParaRPr>
              </a:p>
            </p:txBody>
          </p:sp>
        </p:grpSp>
        <p:sp>
          <p:nvSpPr>
            <p:cNvPr id="1467" name="Google Shape;1467;p110"/>
            <p:cNvSpPr txBox="1"/>
            <p:nvPr/>
          </p:nvSpPr>
          <p:spPr>
            <a:xfrm>
              <a:off x="345200" y="1735825"/>
              <a:ext cx="3006600" cy="3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endParaRPr>
            </a:p>
          </p:txBody>
        </p:sp>
      </p:grpSp>
      <p:grpSp>
        <p:nvGrpSpPr>
          <p:cNvPr id="1468" name="Google Shape;1468;p110"/>
          <p:cNvGrpSpPr/>
          <p:nvPr/>
        </p:nvGrpSpPr>
        <p:grpSpPr>
          <a:xfrm>
            <a:off x="4486502" y="944426"/>
            <a:ext cx="4511253" cy="3167702"/>
            <a:chOff x="184675" y="1327525"/>
            <a:chExt cx="3167125" cy="2985300"/>
          </a:xfrm>
        </p:grpSpPr>
        <p:grpSp>
          <p:nvGrpSpPr>
            <p:cNvPr id="1469" name="Google Shape;1469;p110"/>
            <p:cNvGrpSpPr/>
            <p:nvPr/>
          </p:nvGrpSpPr>
          <p:grpSpPr>
            <a:xfrm>
              <a:off x="184675" y="1327525"/>
              <a:ext cx="3006600" cy="2985300"/>
              <a:chOff x="3481250" y="1229875"/>
              <a:chExt cx="3006600" cy="2985300"/>
            </a:xfrm>
          </p:grpSpPr>
          <p:sp>
            <p:nvSpPr>
              <p:cNvPr id="1470" name="Google Shape;1470;p110"/>
              <p:cNvSpPr/>
              <p:nvPr/>
            </p:nvSpPr>
            <p:spPr>
              <a:xfrm>
                <a:off x="3481250" y="1229875"/>
                <a:ext cx="3006600" cy="2985300"/>
              </a:xfrm>
              <a:prstGeom prst="roundRect">
                <a:avLst>
                  <a:gd name="adj" fmla="val 16667"/>
                </a:avLst>
              </a:prstGeom>
              <a:solidFill>
                <a:srgbClr val="627D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Calibri"/>
                  <a:ea typeface="Calibri"/>
                  <a:cs typeface="Calibri"/>
                  <a:sym typeface="Calibri"/>
                </a:endParaRPr>
              </a:p>
            </p:txBody>
          </p:sp>
          <p:sp>
            <p:nvSpPr>
              <p:cNvPr id="1471" name="Google Shape;1471;p110"/>
              <p:cNvSpPr txBox="1"/>
              <p:nvPr/>
            </p:nvSpPr>
            <p:spPr>
              <a:xfrm>
                <a:off x="3969200" y="1229875"/>
                <a:ext cx="2030700" cy="40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b="1">
                  <a:solidFill>
                    <a:schemeClr val="lt1"/>
                  </a:solidFill>
                  <a:latin typeface="Calibri"/>
                  <a:ea typeface="Calibri"/>
                  <a:cs typeface="Calibri"/>
                  <a:sym typeface="Calibri"/>
                </a:endParaRPr>
              </a:p>
            </p:txBody>
          </p:sp>
        </p:grpSp>
        <p:sp>
          <p:nvSpPr>
            <p:cNvPr id="1472" name="Google Shape;1472;p110"/>
            <p:cNvSpPr txBox="1"/>
            <p:nvPr/>
          </p:nvSpPr>
          <p:spPr>
            <a:xfrm>
              <a:off x="345200" y="1735825"/>
              <a:ext cx="3006600" cy="36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lt1"/>
                </a:solidFill>
              </a:endParaRPr>
            </a:p>
          </p:txBody>
        </p:sp>
      </p:grpSp>
      <p:sp>
        <p:nvSpPr>
          <p:cNvPr id="1473" name="Google Shape;1473;p110"/>
          <p:cNvSpPr txBox="1"/>
          <p:nvPr/>
        </p:nvSpPr>
        <p:spPr>
          <a:xfrm>
            <a:off x="253502" y="265725"/>
            <a:ext cx="8246700" cy="384900"/>
          </a:xfrm>
          <a:prstGeom prst="rect">
            <a:avLst/>
          </a:prstGeom>
          <a:noFill/>
          <a:ln>
            <a:noFill/>
          </a:ln>
        </p:spPr>
        <p:txBody>
          <a:bodyPr spcFirstLastPara="1" wrap="square" lIns="0" tIns="0" rIns="0" bIns="0" anchor="t" anchorCtr="0">
            <a:spAutoFit/>
          </a:bodyPr>
          <a:lstStyle/>
          <a:p>
            <a:pPr marL="0" marR="0" lvl="0" indent="0" algn="l" rtl="0">
              <a:lnSpc>
                <a:spcPct val="129992"/>
              </a:lnSpc>
              <a:spcBef>
                <a:spcPts val="0"/>
              </a:spcBef>
              <a:spcAft>
                <a:spcPts val="0"/>
              </a:spcAft>
              <a:buClr>
                <a:srgbClr val="000000"/>
              </a:buClr>
              <a:buSzPts val="2500"/>
              <a:buFont typeface="Arial"/>
              <a:buNone/>
            </a:pPr>
            <a:r>
              <a:rPr lang="en-GB" sz="2500" b="1">
                <a:solidFill>
                  <a:srgbClr val="242424"/>
                </a:solidFill>
              </a:rPr>
              <a:t>Functional and Non Functional Requirements</a:t>
            </a:r>
            <a:endParaRPr sz="700" b="1" i="0" u="none" strike="noStrike" cap="none">
              <a:solidFill>
                <a:srgbClr val="000000"/>
              </a:solidFill>
            </a:endParaRPr>
          </a:p>
        </p:txBody>
      </p:sp>
      <p:sp>
        <p:nvSpPr>
          <p:cNvPr id="1474" name="Google Shape;1474;p110"/>
          <p:cNvSpPr txBox="1"/>
          <p:nvPr/>
        </p:nvSpPr>
        <p:spPr>
          <a:xfrm>
            <a:off x="1072375" y="944425"/>
            <a:ext cx="25365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solidFill>
                  <a:schemeClr val="lt1"/>
                </a:solidFill>
              </a:rPr>
              <a:t>Functional Requirements</a:t>
            </a:r>
            <a:endParaRPr sz="1500" b="1">
              <a:solidFill>
                <a:schemeClr val="lt1"/>
              </a:solidFill>
            </a:endParaRPr>
          </a:p>
        </p:txBody>
      </p:sp>
      <p:sp>
        <p:nvSpPr>
          <p:cNvPr id="1475" name="Google Shape;1475;p110"/>
          <p:cNvSpPr txBox="1"/>
          <p:nvPr/>
        </p:nvSpPr>
        <p:spPr>
          <a:xfrm>
            <a:off x="5128500" y="944425"/>
            <a:ext cx="3476100" cy="7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solidFill>
                  <a:schemeClr val="lt1"/>
                </a:solidFill>
              </a:rPr>
              <a:t>Non Functional Requirements</a:t>
            </a:r>
            <a:endParaRPr sz="1500" b="1">
              <a:solidFill>
                <a:schemeClr val="lt1"/>
              </a:solidFill>
            </a:endParaRPr>
          </a:p>
        </p:txBody>
      </p:sp>
      <p:sp>
        <p:nvSpPr>
          <p:cNvPr id="1476" name="Google Shape;1476;p110"/>
          <p:cNvSpPr txBox="1"/>
          <p:nvPr/>
        </p:nvSpPr>
        <p:spPr>
          <a:xfrm>
            <a:off x="569350" y="1438100"/>
            <a:ext cx="36441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lt1"/>
                </a:solidFill>
              </a:rPr>
              <a:t>Skin Tone Classification</a:t>
            </a:r>
            <a:r>
              <a:rPr lang="en-GB" sz="1200">
                <a:solidFill>
                  <a:schemeClr val="lt1"/>
                </a:solidFill>
              </a:rPr>
              <a:t>: The system should accurately classify the user's skin tone into categories such as fair, medium, and dark based on an uploaded image.</a:t>
            </a:r>
            <a:endParaRPr sz="1200">
              <a:solidFill>
                <a:schemeClr val="lt1"/>
              </a:solidFill>
            </a:endParaRPr>
          </a:p>
          <a:p>
            <a:pPr marL="0" lvl="0" indent="0" algn="l" rtl="0">
              <a:spcBef>
                <a:spcPts val="0"/>
              </a:spcBef>
              <a:spcAft>
                <a:spcPts val="0"/>
              </a:spcAft>
              <a:buNone/>
            </a:pPr>
            <a:r>
              <a:rPr lang="en-GB" sz="1200" b="1">
                <a:solidFill>
                  <a:schemeClr val="lt1"/>
                </a:solidFill>
              </a:rPr>
              <a:t>Foundation Shade Recommendation</a:t>
            </a:r>
            <a:r>
              <a:rPr lang="en-GB" sz="1200">
                <a:solidFill>
                  <a:schemeClr val="lt1"/>
                </a:solidFill>
              </a:rPr>
              <a:t>: The system should recommend suitable foundation shades that match the identified skin tone.</a:t>
            </a:r>
            <a:endParaRPr sz="1200">
              <a:solidFill>
                <a:schemeClr val="lt1"/>
              </a:solidFill>
            </a:endParaRPr>
          </a:p>
          <a:p>
            <a:pPr marL="0" lvl="0" indent="0" algn="l" rtl="0">
              <a:spcBef>
                <a:spcPts val="0"/>
              </a:spcBef>
              <a:spcAft>
                <a:spcPts val="0"/>
              </a:spcAft>
              <a:buNone/>
            </a:pPr>
            <a:r>
              <a:rPr lang="en-GB" sz="1200" b="1">
                <a:solidFill>
                  <a:schemeClr val="lt1"/>
                </a:solidFill>
              </a:rPr>
              <a:t>Image Processing</a:t>
            </a:r>
            <a:r>
              <a:rPr lang="en-GB" sz="1200">
                <a:solidFill>
                  <a:schemeClr val="lt1"/>
                </a:solidFill>
              </a:rPr>
              <a:t>: The system must preprocess and resize images for effective classification using deep learning models.</a:t>
            </a:r>
            <a:endParaRPr sz="1200">
              <a:solidFill>
                <a:schemeClr val="lt1"/>
              </a:solidFill>
            </a:endParaRPr>
          </a:p>
          <a:p>
            <a:pPr marL="0" lvl="0" indent="0" algn="l" rtl="0">
              <a:spcBef>
                <a:spcPts val="0"/>
              </a:spcBef>
              <a:spcAft>
                <a:spcPts val="0"/>
              </a:spcAft>
              <a:buNone/>
            </a:pPr>
            <a:r>
              <a:rPr lang="en-GB" sz="1200" b="1">
                <a:solidFill>
                  <a:schemeClr val="lt1"/>
                </a:solidFill>
              </a:rPr>
              <a:t>User Interface (UI)</a:t>
            </a:r>
            <a:r>
              <a:rPr lang="en-GB" sz="1200">
                <a:solidFill>
                  <a:schemeClr val="lt1"/>
                </a:solidFill>
              </a:rPr>
              <a:t>: A mobile app or web interface should allow users to upload images and receive foundation shade recommendations.</a:t>
            </a:r>
            <a:endParaRPr sz="1200">
              <a:solidFill>
                <a:schemeClr val="lt1"/>
              </a:solidFill>
            </a:endParaRPr>
          </a:p>
        </p:txBody>
      </p:sp>
      <p:sp>
        <p:nvSpPr>
          <p:cNvPr id="1477" name="Google Shape;1477;p110"/>
          <p:cNvSpPr txBox="1"/>
          <p:nvPr/>
        </p:nvSpPr>
        <p:spPr>
          <a:xfrm>
            <a:off x="4794600" y="1378800"/>
            <a:ext cx="35766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lt1"/>
                </a:solidFill>
              </a:rPr>
              <a:t>Accuracy</a:t>
            </a:r>
            <a:r>
              <a:rPr lang="en-GB" sz="1200">
                <a:solidFill>
                  <a:schemeClr val="lt1"/>
                </a:solidFill>
              </a:rPr>
              <a:t>: The model must classify skin tones with a high level of accuracy to ensure reliable foundation recommendations.</a:t>
            </a:r>
            <a:endParaRPr sz="1200">
              <a:solidFill>
                <a:schemeClr val="lt1"/>
              </a:solidFill>
            </a:endParaRPr>
          </a:p>
          <a:p>
            <a:pPr marL="0" lvl="0" indent="0" algn="l" rtl="0">
              <a:spcBef>
                <a:spcPts val="0"/>
              </a:spcBef>
              <a:spcAft>
                <a:spcPts val="0"/>
              </a:spcAft>
              <a:buNone/>
            </a:pPr>
            <a:r>
              <a:rPr lang="en-GB" sz="1200" b="1">
                <a:solidFill>
                  <a:schemeClr val="lt1"/>
                </a:solidFill>
              </a:rPr>
              <a:t>Performance</a:t>
            </a:r>
            <a:r>
              <a:rPr lang="en-GB" sz="1200">
                <a:solidFill>
                  <a:schemeClr val="lt1"/>
                </a:solidFill>
              </a:rPr>
              <a:t>: The system should process images and provide recommendations in real-time or within a few seconds.</a:t>
            </a:r>
            <a:endParaRPr sz="1200">
              <a:solidFill>
                <a:schemeClr val="lt1"/>
              </a:solidFill>
            </a:endParaRPr>
          </a:p>
          <a:p>
            <a:pPr marL="0" lvl="0" indent="0" algn="l" rtl="0">
              <a:spcBef>
                <a:spcPts val="0"/>
              </a:spcBef>
              <a:spcAft>
                <a:spcPts val="0"/>
              </a:spcAft>
              <a:buNone/>
            </a:pPr>
            <a:r>
              <a:rPr lang="en-GB" sz="1200" b="1">
                <a:solidFill>
                  <a:schemeClr val="lt1"/>
                </a:solidFill>
              </a:rPr>
              <a:t>Scalability</a:t>
            </a:r>
            <a:r>
              <a:rPr lang="en-GB" sz="1200">
                <a:solidFill>
                  <a:schemeClr val="lt1"/>
                </a:solidFill>
              </a:rPr>
              <a:t>: The system should handle a growing number of users and images as more data is collected.</a:t>
            </a:r>
            <a:endParaRPr sz="1200">
              <a:solidFill>
                <a:schemeClr val="lt1"/>
              </a:solidFill>
            </a:endParaRPr>
          </a:p>
          <a:p>
            <a:pPr marL="0" lvl="0" indent="0" algn="l" rtl="0">
              <a:spcBef>
                <a:spcPts val="0"/>
              </a:spcBef>
              <a:spcAft>
                <a:spcPts val="0"/>
              </a:spcAft>
              <a:buNone/>
            </a:pPr>
            <a:r>
              <a:rPr lang="en-GB" sz="1200" b="1">
                <a:solidFill>
                  <a:schemeClr val="lt1"/>
                </a:solidFill>
              </a:rPr>
              <a:t>Usability</a:t>
            </a:r>
            <a:r>
              <a:rPr lang="en-GB" sz="1200">
                <a:solidFill>
                  <a:schemeClr val="lt1"/>
                </a:solidFill>
              </a:rPr>
              <a:t>: The application should have an intuitive user interface that is easy to navigate for people with little to no technical knowledge.</a:t>
            </a:r>
            <a:endParaRPr sz="1200">
              <a:solidFill>
                <a:schemeClr val="lt1"/>
              </a:solidFill>
            </a:endParaRPr>
          </a:p>
        </p:txBody>
      </p:sp>
      <p:sp>
        <p:nvSpPr>
          <p:cNvPr id="1478" name="Google Shape;1478;p110"/>
          <p:cNvSpPr txBox="1"/>
          <p:nvPr/>
        </p:nvSpPr>
        <p:spPr>
          <a:xfrm>
            <a:off x="2082229" y="4862709"/>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2"/>
        <p:cNvGrpSpPr/>
        <p:nvPr/>
      </p:nvGrpSpPr>
      <p:grpSpPr>
        <a:xfrm>
          <a:off x="0" y="0"/>
          <a:ext cx="0" cy="0"/>
          <a:chOff x="0" y="0"/>
          <a:chExt cx="0" cy="0"/>
        </a:xfrm>
      </p:grpSpPr>
      <p:pic>
        <p:nvPicPr>
          <p:cNvPr id="1483" name="Google Shape;1483;p111"/>
          <p:cNvPicPr preferRelativeResize="0"/>
          <p:nvPr/>
        </p:nvPicPr>
        <p:blipFill rotWithShape="1">
          <a:blip r:embed="rId4">
            <a:alphaModFix amt="80000"/>
          </a:blip>
          <a:srcRect r="52088"/>
          <a:stretch/>
        </p:blipFill>
        <p:spPr>
          <a:xfrm>
            <a:off x="0" y="4724400"/>
            <a:ext cx="1955027" cy="440555"/>
          </a:xfrm>
          <a:prstGeom prst="rect">
            <a:avLst/>
          </a:prstGeom>
          <a:noFill/>
          <a:ln>
            <a:noFill/>
          </a:ln>
        </p:spPr>
      </p:pic>
      <p:pic>
        <p:nvPicPr>
          <p:cNvPr id="1484" name="Google Shape;1484;p111"/>
          <p:cNvPicPr preferRelativeResize="0"/>
          <p:nvPr/>
        </p:nvPicPr>
        <p:blipFill rotWithShape="1">
          <a:blip r:embed="rId5">
            <a:alphaModFix amt="27000"/>
          </a:blip>
          <a:srcRect t="23459" b="23453"/>
          <a:stretch/>
        </p:blipFill>
        <p:spPr>
          <a:xfrm>
            <a:off x="1955027" y="4729163"/>
            <a:ext cx="7188973" cy="412015"/>
          </a:xfrm>
          <a:prstGeom prst="rect">
            <a:avLst/>
          </a:prstGeom>
          <a:noFill/>
          <a:ln>
            <a:noFill/>
          </a:ln>
        </p:spPr>
      </p:pic>
      <p:sp>
        <p:nvSpPr>
          <p:cNvPr id="1485" name="Google Shape;1485;p111"/>
          <p:cNvSpPr txBox="1"/>
          <p:nvPr/>
        </p:nvSpPr>
        <p:spPr>
          <a:xfrm>
            <a:off x="7705660" y="4857808"/>
            <a:ext cx="794700" cy="153900"/>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Clr>
                <a:srgbClr val="000000"/>
              </a:buClr>
              <a:buSzPts val="1000"/>
              <a:buFont typeface="Arial"/>
              <a:buNone/>
            </a:pPr>
            <a:r>
              <a:rPr lang="en-GB" sz="1000">
                <a:solidFill>
                  <a:srgbClr val="242424"/>
                </a:solidFill>
              </a:rPr>
              <a:t>2/12/2024</a:t>
            </a:r>
            <a:endParaRPr sz="700" b="0" i="0" u="none" strike="noStrike" cap="none">
              <a:solidFill>
                <a:srgbClr val="000000"/>
              </a:solidFill>
              <a:latin typeface="Arial"/>
              <a:ea typeface="Arial"/>
              <a:cs typeface="Arial"/>
              <a:sym typeface="Arial"/>
            </a:endParaRPr>
          </a:p>
        </p:txBody>
      </p:sp>
      <p:pic>
        <p:nvPicPr>
          <p:cNvPr id="1486" name="Google Shape;1486;p111"/>
          <p:cNvPicPr preferRelativeResize="0"/>
          <p:nvPr/>
        </p:nvPicPr>
        <p:blipFill rotWithShape="1">
          <a:blip r:embed="rId4">
            <a:alphaModFix amt="80000"/>
          </a:blip>
          <a:srcRect r="52088"/>
          <a:stretch/>
        </p:blipFill>
        <p:spPr>
          <a:xfrm>
            <a:off x="0" y="4702950"/>
            <a:ext cx="1955027" cy="440555"/>
          </a:xfrm>
          <a:prstGeom prst="rect">
            <a:avLst/>
          </a:prstGeom>
          <a:noFill/>
          <a:ln>
            <a:noFill/>
          </a:ln>
        </p:spPr>
      </p:pic>
      <p:sp>
        <p:nvSpPr>
          <p:cNvPr id="1487" name="Google Shape;1487;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99</a:t>
            </a:fld>
            <a:endParaRPr/>
          </a:p>
        </p:txBody>
      </p:sp>
      <p:sp>
        <p:nvSpPr>
          <p:cNvPr id="1488" name="Google Shape;1488;p111"/>
          <p:cNvSpPr txBox="1"/>
          <p:nvPr/>
        </p:nvSpPr>
        <p:spPr>
          <a:xfrm>
            <a:off x="328975" y="0"/>
            <a:ext cx="2408100" cy="7191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GB" sz="1700">
                <a:solidFill>
                  <a:schemeClr val="dk1"/>
                </a:solidFill>
              </a:rPr>
              <a:t>Model Setup</a:t>
            </a:r>
            <a:endParaRPr sz="1700">
              <a:solidFill>
                <a:schemeClr val="dk1"/>
              </a:solidFill>
            </a:endParaRPr>
          </a:p>
        </p:txBody>
      </p:sp>
      <p:pic>
        <p:nvPicPr>
          <p:cNvPr id="1489" name="Google Shape;1489;p111"/>
          <p:cNvPicPr preferRelativeResize="0"/>
          <p:nvPr/>
        </p:nvPicPr>
        <p:blipFill rotWithShape="1">
          <a:blip r:embed="rId6">
            <a:alphaModFix/>
          </a:blip>
          <a:srcRect l="13125" t="33735" r="7854" b="36164"/>
          <a:stretch/>
        </p:blipFill>
        <p:spPr>
          <a:xfrm>
            <a:off x="256875" y="412650"/>
            <a:ext cx="7448774" cy="1795900"/>
          </a:xfrm>
          <a:prstGeom prst="rect">
            <a:avLst/>
          </a:prstGeom>
          <a:noFill/>
          <a:ln>
            <a:noFill/>
          </a:ln>
        </p:spPr>
      </p:pic>
      <p:sp>
        <p:nvSpPr>
          <p:cNvPr id="1490" name="Google Shape;1490;p111"/>
          <p:cNvSpPr txBox="1"/>
          <p:nvPr/>
        </p:nvSpPr>
        <p:spPr>
          <a:xfrm>
            <a:off x="328975" y="2464075"/>
            <a:ext cx="2408100" cy="719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GB">
                <a:solidFill>
                  <a:schemeClr val="dk1"/>
                </a:solidFill>
              </a:rPr>
              <a:t>Data Augmentation</a:t>
            </a:r>
            <a:endParaRPr sz="2000">
              <a:solidFill>
                <a:schemeClr val="dk1"/>
              </a:solidFill>
            </a:endParaRPr>
          </a:p>
        </p:txBody>
      </p:sp>
      <p:pic>
        <p:nvPicPr>
          <p:cNvPr id="1491" name="Google Shape;1491;p111"/>
          <p:cNvPicPr preferRelativeResize="0"/>
          <p:nvPr/>
        </p:nvPicPr>
        <p:blipFill rotWithShape="1">
          <a:blip r:embed="rId7">
            <a:alphaModFix/>
          </a:blip>
          <a:srcRect l="19037" t="22460" r="33568" b="6054"/>
          <a:stretch/>
        </p:blipFill>
        <p:spPr>
          <a:xfrm>
            <a:off x="2776350" y="2260299"/>
            <a:ext cx="5656800" cy="2417124"/>
          </a:xfrm>
          <a:prstGeom prst="rect">
            <a:avLst/>
          </a:prstGeom>
          <a:noFill/>
          <a:ln>
            <a:noFill/>
          </a:ln>
        </p:spPr>
      </p:pic>
      <p:sp>
        <p:nvSpPr>
          <p:cNvPr id="1492" name="Google Shape;1492;p111"/>
          <p:cNvSpPr txBox="1"/>
          <p:nvPr/>
        </p:nvSpPr>
        <p:spPr>
          <a:xfrm>
            <a:off x="2040341" y="4836984"/>
            <a:ext cx="5580000" cy="215400"/>
          </a:xfrm>
          <a:prstGeom prst="rect">
            <a:avLst/>
          </a:prstGeom>
          <a:noFill/>
          <a:ln>
            <a:noFill/>
          </a:ln>
        </p:spPr>
        <p:txBody>
          <a:bodyPr spcFirstLastPara="1" wrap="square" lIns="0" tIns="0" rIns="0" bIns="0" anchor="t" anchorCtr="0">
            <a:spAutoFit/>
          </a:bodyPr>
          <a:lstStyle/>
          <a:p>
            <a:pPr marL="0" marR="0" lvl="0" indent="0" algn="ctr" rtl="0">
              <a:lnSpc>
                <a:spcPct val="130009"/>
              </a:lnSpc>
              <a:spcBef>
                <a:spcPts val="0"/>
              </a:spcBef>
              <a:spcAft>
                <a:spcPts val="0"/>
              </a:spcAft>
              <a:buClr>
                <a:srgbClr val="000000"/>
              </a:buClr>
              <a:buSzPts val="1400"/>
              <a:buFont typeface="Arial"/>
              <a:buNone/>
            </a:pPr>
            <a:r>
              <a:rPr lang="en-GB">
                <a:solidFill>
                  <a:srgbClr val="242424"/>
                </a:solidFill>
              </a:rPr>
              <a:t>IT21213144</a:t>
            </a:r>
            <a:r>
              <a:rPr lang="en-GB" sz="1400" b="0" i="0" u="none" strike="noStrike" cap="none">
                <a:solidFill>
                  <a:srgbClr val="242424"/>
                </a:solidFill>
                <a:latin typeface="Arial"/>
                <a:ea typeface="Arial"/>
                <a:cs typeface="Arial"/>
                <a:sym typeface="Arial"/>
              </a:rPr>
              <a:t>   |   </a:t>
            </a:r>
            <a:r>
              <a:rPr lang="en-GB">
                <a:solidFill>
                  <a:srgbClr val="242424"/>
                </a:solidFill>
              </a:rPr>
              <a:t>Senarathne D.R.</a:t>
            </a:r>
            <a:r>
              <a:rPr lang="en-GB" sz="1400" b="0" i="0" u="none" strike="noStrike" cap="none">
                <a:solidFill>
                  <a:srgbClr val="242424"/>
                </a:solidFill>
                <a:latin typeface="Arial"/>
                <a:ea typeface="Arial"/>
                <a:cs typeface="Arial"/>
                <a:sym typeface="Arial"/>
              </a:rPr>
              <a:t>    |  2</a:t>
            </a:r>
            <a:r>
              <a:rPr lang="en-GB">
                <a:solidFill>
                  <a:srgbClr val="242424"/>
                </a:solidFill>
              </a:rPr>
              <a:t>4-25J-155</a:t>
            </a:r>
            <a:endParaRPr sz="7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29844E71-BA30-473B-B81A-AC38D902B4AB}"/>
</file>

<file path=customXml/itemProps2.xml><?xml version="1.0" encoding="utf-8"?>
<ds:datastoreItem xmlns:ds="http://schemas.openxmlformats.org/officeDocument/2006/customXml" ds:itemID="{D79B39FB-6170-48DC-9A5D-DD3C58787962}">
  <ds:schemaRefs>
    <ds:schemaRef ds:uri="http://schemas.microsoft.com/sharepoint/v3/contenttype/forms"/>
  </ds:schemaRefs>
</ds:datastoreItem>
</file>

<file path=customXml/itemProps3.xml><?xml version="1.0" encoding="utf-8"?>
<ds:datastoreItem xmlns:ds="http://schemas.openxmlformats.org/officeDocument/2006/customXml" ds:itemID="{763A1307-76C2-4736-800A-B69DAD6D62DE}">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105</Slides>
  <Notes>105</Notes>
  <HiddenSlides>0</HiddenSlide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2025-02-11T04:09:09Z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